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2"/>
  </p:handoutMasterIdLst>
  <p:sldIdLst>
    <p:sldId id="256" r:id="rId2"/>
    <p:sldId id="273" r:id="rId3"/>
    <p:sldId id="257" r:id="rId4"/>
    <p:sldId id="275" r:id="rId5"/>
    <p:sldId id="259" r:id="rId6"/>
    <p:sldId id="276" r:id="rId7"/>
    <p:sldId id="261" r:id="rId8"/>
    <p:sldId id="262" r:id="rId9"/>
    <p:sldId id="264" r:id="rId10"/>
    <p:sldId id="266" r:id="rId11"/>
    <p:sldId id="274" r:id="rId12"/>
    <p:sldId id="267" r:id="rId13"/>
    <p:sldId id="268" r:id="rId14"/>
    <p:sldId id="269" r:id="rId15"/>
    <p:sldId id="270" r:id="rId16"/>
    <p:sldId id="272" r:id="rId17"/>
    <p:sldId id="277" r:id="rId18"/>
    <p:sldId id="278" r:id="rId19"/>
    <p:sldId id="279" r:id="rId20"/>
    <p:sldId id="26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441" autoAdjust="0"/>
    <p:restoredTop sz="94671" autoAdjust="0"/>
  </p:normalViewPr>
  <p:slideViewPr>
    <p:cSldViewPr>
      <p:cViewPr>
        <p:scale>
          <a:sx n="76" d="100"/>
          <a:sy n="76" d="100"/>
        </p:scale>
        <p:origin x="-1212" y="162"/>
      </p:cViewPr>
      <p:guideLst>
        <p:guide orient="horz" pos="2160"/>
        <p:guide pos="2880"/>
      </p:guideLst>
    </p:cSldViewPr>
  </p:slideViewPr>
  <p:outlineViewPr>
    <p:cViewPr>
      <p:scale>
        <a:sx n="33" d="100"/>
        <a:sy n="33" d="100"/>
      </p:scale>
      <p:origin x="48" y="0"/>
    </p:cViewPr>
  </p:outlineViewPr>
  <p:notesTextViewPr>
    <p:cViewPr>
      <p:scale>
        <a:sx n="1" d="1"/>
        <a:sy n="1" d="1"/>
      </p:scale>
      <p:origin x="0" y="0"/>
    </p:cViewPr>
  </p:notesTextViewPr>
  <p:sorterViewPr>
    <p:cViewPr>
      <p:scale>
        <a:sx n="200" d="100"/>
        <a:sy n="200" d="100"/>
      </p:scale>
      <p:origin x="0" y="204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A8EF358-6E2B-4C17-95A3-8358FD944122}" type="datetimeFigureOut">
              <a:rPr lang="en-US" smtClean="0"/>
              <a:t>11/9/2015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E22ED0B-AC88-4D90-B9D7-57327E61AFA3}" type="slidenum">
              <a:rPr lang="en-US" smtClean="0"/>
              <a:t>‹#›</a:t>
            </a:fld>
            <a:endParaRPr lang="en-US"/>
          </a:p>
        </p:txBody>
      </p:sp>
    </p:spTree>
    <p:extLst>
      <p:ext uri="{BB962C8B-B14F-4D97-AF65-F5344CB8AC3E}">
        <p14:creationId xmlns:p14="http://schemas.microsoft.com/office/powerpoint/2010/main" val="405816373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F7A270AF-ED21-465B-AF52-2E6369CEDE60}" type="datetimeFigureOut">
              <a:rPr lang="en-US" smtClean="0"/>
              <a:t>11/9/2015</a:t>
            </a:fld>
            <a:endParaRPr lang="en-US"/>
          </a:p>
        </p:txBody>
      </p:sp>
      <p:sp>
        <p:nvSpPr>
          <p:cNvPr id="17" name="Slide Number Placeholder 16"/>
          <p:cNvSpPr>
            <a:spLocks noGrp="1"/>
          </p:cNvSpPr>
          <p:nvPr>
            <p:ph type="sldNum" sz="quarter" idx="11"/>
          </p:nvPr>
        </p:nvSpPr>
        <p:spPr/>
        <p:txBody>
          <a:bodyPr/>
          <a:lstStyle/>
          <a:p>
            <a:fld id="{900F47AF-48F5-4120-96CC-995F158A5F42}" type="slidenum">
              <a:rPr lang="en-US" smtClean="0"/>
              <a:t>‹#›</a:t>
            </a:fld>
            <a:endParaRPr lang="en-US"/>
          </a:p>
        </p:txBody>
      </p:sp>
      <p:sp>
        <p:nvSpPr>
          <p:cNvPr id="19" name="Footer Placeholder 1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A270AF-ED21-465B-AF52-2E6369CEDE60}" type="datetimeFigureOut">
              <a:rPr lang="en-US" smtClean="0"/>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0F47AF-48F5-4120-96CC-995F158A5F4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A270AF-ED21-465B-AF52-2E6369CEDE60}" type="datetimeFigureOut">
              <a:rPr lang="en-US" smtClean="0"/>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0F47AF-48F5-4120-96CC-995F158A5F42}" type="slidenum">
              <a:rPr lang="en-US" smtClean="0"/>
              <a:t>‹#›</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F7A270AF-ED21-465B-AF52-2E6369CEDE60}" type="datetimeFigureOut">
              <a:rPr lang="en-US" smtClean="0"/>
              <a:t>11/9/2015</a:t>
            </a:fld>
            <a:endParaRPr lang="en-US"/>
          </a:p>
        </p:txBody>
      </p:sp>
      <p:sp>
        <p:nvSpPr>
          <p:cNvPr id="12" name="Slide Number Placeholder 11"/>
          <p:cNvSpPr>
            <a:spLocks noGrp="1"/>
          </p:cNvSpPr>
          <p:nvPr>
            <p:ph type="sldNum" sz="quarter" idx="15"/>
          </p:nvPr>
        </p:nvSpPr>
        <p:spPr/>
        <p:txBody>
          <a:bodyPr/>
          <a:lstStyle/>
          <a:p>
            <a:fld id="{900F47AF-48F5-4120-96CC-995F158A5F42}" type="slidenum">
              <a:rPr lang="en-US" smtClean="0"/>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F7A270AF-ED21-465B-AF52-2E6369CEDE60}" type="datetimeFigureOut">
              <a:rPr lang="en-US" smtClean="0"/>
              <a:t>11/9/2015</a:t>
            </a:fld>
            <a:endParaRPr lang="en-US"/>
          </a:p>
        </p:txBody>
      </p:sp>
      <p:sp>
        <p:nvSpPr>
          <p:cNvPr id="14" name="Slide Number Placeholder 13"/>
          <p:cNvSpPr>
            <a:spLocks noGrp="1"/>
          </p:cNvSpPr>
          <p:nvPr>
            <p:ph type="sldNum" sz="quarter" idx="11"/>
          </p:nvPr>
        </p:nvSpPr>
        <p:spPr/>
        <p:txBody>
          <a:bodyPr/>
          <a:lstStyle/>
          <a:p>
            <a:fld id="{900F47AF-48F5-4120-96CC-995F158A5F42}"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F7A270AF-ED21-465B-AF52-2E6369CEDE60}" type="datetimeFigureOut">
              <a:rPr lang="en-US" smtClean="0"/>
              <a:t>11/9/2015</a:t>
            </a:fld>
            <a:endParaRPr lang="en-US"/>
          </a:p>
        </p:txBody>
      </p:sp>
      <p:sp>
        <p:nvSpPr>
          <p:cNvPr id="12" name="Slide Number Placeholder 11"/>
          <p:cNvSpPr>
            <a:spLocks noGrp="1"/>
          </p:cNvSpPr>
          <p:nvPr>
            <p:ph type="sldNum" sz="quarter" idx="16"/>
          </p:nvPr>
        </p:nvSpPr>
        <p:spPr/>
        <p:txBody>
          <a:bodyPr/>
          <a:lstStyle/>
          <a:p>
            <a:fld id="{900F47AF-48F5-4120-96CC-995F158A5F42}" type="slidenum">
              <a:rPr lang="en-US" smtClean="0"/>
              <a:t>‹#›</a:t>
            </a:fld>
            <a:endParaRPr lang="en-US"/>
          </a:p>
        </p:txBody>
      </p:sp>
      <p:sp>
        <p:nvSpPr>
          <p:cNvPr id="13" name="Footer Placeholder 12"/>
          <p:cNvSpPr>
            <a:spLocks noGrp="1"/>
          </p:cNvSpPr>
          <p:nvPr>
            <p:ph type="ftr" sz="quarter" idx="17"/>
          </p:nvPr>
        </p:nvSpPr>
        <p:spPr/>
        <p:txBody>
          <a:bodyPr/>
          <a:lstStyle/>
          <a:p>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F7A270AF-ED21-465B-AF52-2E6369CEDE60}" type="datetimeFigureOut">
              <a:rPr lang="en-US" smtClean="0"/>
              <a:t>11/9/2015</a:t>
            </a:fld>
            <a:endParaRPr lang="en-US"/>
          </a:p>
        </p:txBody>
      </p:sp>
      <p:sp>
        <p:nvSpPr>
          <p:cNvPr id="12" name="Slide Number Placeholder 11"/>
          <p:cNvSpPr>
            <a:spLocks noGrp="1"/>
          </p:cNvSpPr>
          <p:nvPr>
            <p:ph type="sldNum" sz="quarter" idx="17"/>
          </p:nvPr>
        </p:nvSpPr>
        <p:spPr/>
        <p:txBody>
          <a:bodyPr/>
          <a:lstStyle/>
          <a:p>
            <a:fld id="{900F47AF-48F5-4120-96CC-995F158A5F42}" type="slidenum">
              <a:rPr lang="en-US" smtClean="0"/>
              <a:t>‹#›</a:t>
            </a:fld>
            <a:endParaRPr lang="en-US"/>
          </a:p>
        </p:txBody>
      </p:sp>
      <p:sp>
        <p:nvSpPr>
          <p:cNvPr id="13" name="Footer Placeholder 12"/>
          <p:cNvSpPr>
            <a:spLocks noGrp="1"/>
          </p:cNvSpPr>
          <p:nvPr>
            <p:ph type="ftr" sz="quarter" idx="18"/>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F7A270AF-ED21-465B-AF52-2E6369CEDE60}" type="datetimeFigureOut">
              <a:rPr lang="en-US" smtClean="0"/>
              <a:t>11/9/2015</a:t>
            </a:fld>
            <a:endParaRPr lang="en-US"/>
          </a:p>
        </p:txBody>
      </p:sp>
      <p:sp>
        <p:nvSpPr>
          <p:cNvPr id="16" name="Slide Number Placeholder 15"/>
          <p:cNvSpPr>
            <a:spLocks noGrp="1"/>
          </p:cNvSpPr>
          <p:nvPr>
            <p:ph type="sldNum" sz="quarter" idx="11"/>
          </p:nvPr>
        </p:nvSpPr>
        <p:spPr/>
        <p:txBody>
          <a:bodyPr/>
          <a:lstStyle/>
          <a:p>
            <a:fld id="{900F47AF-48F5-4120-96CC-995F158A5F42}"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F7A270AF-ED21-465B-AF52-2E6369CEDE60}" type="datetimeFigureOut">
              <a:rPr lang="en-US" smtClean="0"/>
              <a:t>11/9/2015</a:t>
            </a:fld>
            <a:endParaRPr lang="en-US"/>
          </a:p>
        </p:txBody>
      </p:sp>
      <p:sp>
        <p:nvSpPr>
          <p:cNvPr id="8" name="Slide Number Placeholder 7"/>
          <p:cNvSpPr>
            <a:spLocks noGrp="1"/>
          </p:cNvSpPr>
          <p:nvPr>
            <p:ph type="sldNum" sz="quarter" idx="11"/>
          </p:nvPr>
        </p:nvSpPr>
        <p:spPr/>
        <p:txBody>
          <a:bodyPr/>
          <a:lstStyle/>
          <a:p>
            <a:fld id="{900F47AF-48F5-4120-96CC-995F158A5F42}"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F7A270AF-ED21-465B-AF52-2E6369CEDE60}" type="datetimeFigureOut">
              <a:rPr lang="en-US" smtClean="0"/>
              <a:t>11/9/2015</a:t>
            </a:fld>
            <a:endParaRPr lang="en-US"/>
          </a:p>
        </p:txBody>
      </p:sp>
      <p:sp>
        <p:nvSpPr>
          <p:cNvPr id="19" name="Slide Number Placeholder 18"/>
          <p:cNvSpPr>
            <a:spLocks noGrp="1"/>
          </p:cNvSpPr>
          <p:nvPr>
            <p:ph type="sldNum" sz="quarter" idx="16"/>
          </p:nvPr>
        </p:nvSpPr>
        <p:spPr/>
        <p:txBody>
          <a:bodyPr/>
          <a:lstStyle/>
          <a:p>
            <a:fld id="{900F47AF-48F5-4120-96CC-995F158A5F42}" type="slidenum">
              <a:rPr lang="en-US" smtClean="0"/>
              <a:t>‹#›</a:t>
            </a:fld>
            <a:endParaRPr lang="en-US"/>
          </a:p>
        </p:txBody>
      </p:sp>
      <p:sp>
        <p:nvSpPr>
          <p:cNvPr id="23" name="Footer Placeholder 22"/>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F7A270AF-ED21-465B-AF52-2E6369CEDE60}" type="datetimeFigureOut">
              <a:rPr lang="en-US" smtClean="0"/>
              <a:t>11/9/2015</a:t>
            </a:fld>
            <a:endParaRPr lang="en-US"/>
          </a:p>
        </p:txBody>
      </p:sp>
      <p:sp>
        <p:nvSpPr>
          <p:cNvPr id="14" name="Slide Number Placeholder 13"/>
          <p:cNvSpPr>
            <a:spLocks noGrp="1"/>
          </p:cNvSpPr>
          <p:nvPr>
            <p:ph type="sldNum" sz="quarter" idx="15"/>
          </p:nvPr>
        </p:nvSpPr>
        <p:spPr>
          <a:xfrm>
            <a:off x="4038600" y="6172200"/>
            <a:ext cx="1066800" cy="304800"/>
          </a:xfrm>
        </p:spPr>
        <p:txBody>
          <a:bodyPr/>
          <a:lstStyle/>
          <a:p>
            <a:fld id="{900F47AF-48F5-4120-96CC-995F158A5F42}" type="slidenum">
              <a:rPr lang="en-US" smtClean="0"/>
              <a:t>‹#›</a:t>
            </a:fld>
            <a:endParaRPr lang="en-US"/>
          </a:p>
        </p:txBody>
      </p:sp>
      <p:sp>
        <p:nvSpPr>
          <p:cNvPr id="15" name="Footer Placeholder 14"/>
          <p:cNvSpPr>
            <a:spLocks noGrp="1"/>
          </p:cNvSpPr>
          <p:nvPr>
            <p:ph type="ftr" sz="quarter" idx="16"/>
          </p:nvPr>
        </p:nvSpPr>
        <p:spPr>
          <a:xfrm>
            <a:off x="1447800" y="6486525"/>
            <a:ext cx="6248400" cy="29210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F7A270AF-ED21-465B-AF52-2E6369CEDE60}" type="datetimeFigureOut">
              <a:rPr lang="en-US" smtClean="0"/>
              <a:t>11/9/2015</a:t>
            </a:fld>
            <a:endParaRPr lang="en-US"/>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900F47AF-48F5-4120-96CC-995F158A5F42}" type="slidenum">
              <a:rPr lang="en-US" smtClean="0"/>
              <a:t>‹#›</a:t>
            </a:fld>
            <a:endParaRPr lang="en-US"/>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6.wav"/><Relationship Id="rId1" Type="http://schemas.microsoft.com/office/2007/relationships/media" Target="../media/media6.wav"/><Relationship Id="rId5" Type="http://schemas.openxmlformats.org/officeDocument/2006/relationships/image" Target="../media/image4.pn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7.wav"/><Relationship Id="rId1" Type="http://schemas.microsoft.com/office/2007/relationships/media" Target="../media/media7.wav"/><Relationship Id="rId5" Type="http://schemas.openxmlformats.org/officeDocument/2006/relationships/image" Target="../media/image4.pn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8.wav"/><Relationship Id="rId1" Type="http://schemas.microsoft.com/office/2007/relationships/media" Target="../media/media8.wav"/><Relationship Id="rId5" Type="http://schemas.openxmlformats.org/officeDocument/2006/relationships/image" Target="../media/image4.pn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9.wav"/><Relationship Id="rId1" Type="http://schemas.microsoft.com/office/2007/relationships/media" Target="../media/media9.wav"/><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0.wav"/><Relationship Id="rId1" Type="http://schemas.microsoft.com/office/2007/relationships/media" Target="../media/media10.wav"/><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1.wav"/><Relationship Id="rId1" Type="http://schemas.microsoft.com/office/2007/relationships/media" Target="../media/media11.wav"/><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6vtsKGzGVK4"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www.reverseshot.com/" TargetMode="External"/><Relationship Id="rId3" Type="http://schemas.openxmlformats.org/officeDocument/2006/relationships/slideLayout" Target="../slideLayouts/slideLayout2.xml"/><Relationship Id="rId7" Type="http://schemas.openxmlformats.org/officeDocument/2006/relationships/hyperlink" Target="http://www.google.com/url?sa=i&amp;rct=j&amp;q=&amp;esrc=s&amp;frm=1&amp;source=images&amp;cd=&amp;docid=cAkLPa2CUriFDM&amp;tbnid=vGkMq7uOCAQCSM:&amp;ved=0CAQQjB0&amp;url=http://harrypotter.wikia.com/wiki/Sybill_Trelawney's_first_prophecy&amp;ei=FZISUs3EPNDC4AOs74DQCw&amp;psig=AFQjCNGZEdXYrJ4S3bCJr2P2wja1qc5ZIg&amp;ust=1377035101507451" TargetMode="External"/><Relationship Id="rId2" Type="http://schemas.openxmlformats.org/officeDocument/2006/relationships/audio" Target="../media/media12.wav"/><Relationship Id="rId1" Type="http://schemas.microsoft.com/office/2007/relationships/media" Target="../media/media12.wav"/><Relationship Id="rId6" Type="http://schemas.openxmlformats.org/officeDocument/2006/relationships/hyperlink" Target="http://www.nytimes.com/slideshow/2009/01/16/books/eapoe-SLIDE-SHOW-01-17-2009_index.html" TargetMode="External"/><Relationship Id="rId11" Type="http://schemas.openxmlformats.org/officeDocument/2006/relationships/image" Target="../media/image4.png"/><Relationship Id="rId5" Type="http://schemas.openxmlformats.org/officeDocument/2006/relationships/hyperlink" Target="http://www.gaiaonline.com/" TargetMode="External"/><Relationship Id="rId10" Type="http://schemas.openxmlformats.org/officeDocument/2006/relationships/hyperlink" Target="http://www.slideserve.com/tiara/elements-of-gothic-literature" TargetMode="External"/><Relationship Id="rId4" Type="http://schemas.openxmlformats.org/officeDocument/2006/relationships/hyperlink" Target="http://www.predestinarian.net/" TargetMode="External"/><Relationship Id="rId9" Type="http://schemas.openxmlformats.org/officeDocument/2006/relationships/hyperlink" Target="http://richeyrich.wordpress.com/movie-reviews/rebecca/"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4.wav"/><Relationship Id="rId1" Type="http://schemas.microsoft.com/office/2007/relationships/media" Target="../media/media4.wav"/><Relationship Id="rId5" Type="http://schemas.openxmlformats.org/officeDocument/2006/relationships/image" Target="../media/image4.png"/><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5.wav"/><Relationship Id="rId1" Type="http://schemas.microsoft.com/office/2007/relationships/media" Target="../media/media5.wav"/><Relationship Id="rId5" Type="http://schemas.openxmlformats.org/officeDocument/2006/relationships/image" Target="../media/image4.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90800" y="2971800"/>
            <a:ext cx="4013200" cy="1221740"/>
          </a:xfrm>
        </p:spPr>
        <p:txBody>
          <a:bodyPr/>
          <a:lstStyle/>
          <a:p>
            <a:r>
              <a:rPr lang="en-US" u="sng" dirty="0" smtClean="0"/>
              <a:t>Ms. Galo</a:t>
            </a:r>
          </a:p>
          <a:p>
            <a:r>
              <a:rPr lang="en-US" sz="1200" u="sng" dirty="0" smtClean="0"/>
              <a:t>November, 2015</a:t>
            </a:r>
          </a:p>
        </p:txBody>
      </p:sp>
      <p:sp>
        <p:nvSpPr>
          <p:cNvPr id="2" name="Title 1"/>
          <p:cNvSpPr>
            <a:spLocks noGrp="1"/>
          </p:cNvSpPr>
          <p:nvPr>
            <p:ph type="title"/>
          </p:nvPr>
        </p:nvSpPr>
        <p:spPr/>
        <p:txBody>
          <a:bodyPr>
            <a:normAutofit fontScale="90000"/>
          </a:bodyPr>
          <a:lstStyle/>
          <a:p>
            <a:r>
              <a:rPr lang="en-US" dirty="0" smtClean="0"/>
              <a:t>Elements of Gothic Literature</a:t>
            </a:r>
            <a:br>
              <a:rPr lang="en-US" dirty="0" smtClean="0"/>
            </a:br>
            <a:r>
              <a:rPr lang="en-US" dirty="0" smtClean="0"/>
              <a:t>(Gothic fiction)</a:t>
            </a:r>
            <a:endParaRPr lang="en-US" dirty="0"/>
          </a:p>
        </p:txBody>
      </p:sp>
    </p:spTree>
    <p:extLst>
      <p:ext uri="{BB962C8B-B14F-4D97-AF65-F5344CB8AC3E}">
        <p14:creationId xmlns:p14="http://schemas.microsoft.com/office/powerpoint/2010/main" val="4686274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a:xfrm>
            <a:off x="457201" y="2057400"/>
            <a:ext cx="4023360" cy="4005072"/>
          </a:xfrm>
        </p:spPr>
        <p:txBody>
          <a:bodyPr/>
          <a:lstStyle/>
          <a:p>
            <a:endParaRPr lang="en-US" dirty="0" smtClean="0"/>
          </a:p>
          <a:p>
            <a:r>
              <a:rPr lang="en-US" dirty="0" smtClean="0">
                <a:solidFill>
                  <a:srgbClr val="FF0000"/>
                </a:solidFill>
              </a:rPr>
              <a:t>Dramatic</a:t>
            </a:r>
            <a:r>
              <a:rPr lang="en-US" dirty="0" smtClean="0"/>
              <a:t> events can occur; </a:t>
            </a:r>
            <a:r>
              <a:rPr lang="en-US" dirty="0" smtClean="0">
                <a:solidFill>
                  <a:srgbClr val="FF0000"/>
                </a:solidFill>
              </a:rPr>
              <a:t>ghosts</a:t>
            </a:r>
            <a:r>
              <a:rPr lang="en-US" dirty="0" smtClean="0"/>
              <a:t> walking, </a:t>
            </a:r>
            <a:r>
              <a:rPr lang="en-US" dirty="0" smtClean="0">
                <a:solidFill>
                  <a:srgbClr val="FF0000"/>
                </a:solidFill>
              </a:rPr>
              <a:t>nonliving </a:t>
            </a:r>
            <a:r>
              <a:rPr lang="en-US" dirty="0" smtClean="0"/>
              <a:t>objects move on their own (like a painting coming to life).</a:t>
            </a:r>
          </a:p>
          <a:p>
            <a:endParaRPr lang="en-US" dirty="0" smtClean="0"/>
          </a:p>
          <a:p>
            <a:r>
              <a:rPr lang="en-US" dirty="0" smtClean="0"/>
              <a:t>In some gothic literature the events  in the end, are given a more natural explanation, but sometimes the events remain truly </a:t>
            </a:r>
            <a:r>
              <a:rPr lang="en-US" dirty="0" smtClean="0">
                <a:solidFill>
                  <a:srgbClr val="FF0000"/>
                </a:solidFill>
              </a:rPr>
              <a:t>supernatural</a:t>
            </a:r>
            <a:r>
              <a:rPr lang="en-US" dirty="0" smtClean="0"/>
              <a:t> (of another world/not-living/in spirit)</a:t>
            </a:r>
          </a:p>
        </p:txBody>
      </p:sp>
      <p:pic>
        <p:nvPicPr>
          <p:cNvPr id="6" name="Content Placeholder 5"/>
          <p:cNvPicPr>
            <a:picLocks noGrp="1" noChangeAspect="1"/>
          </p:cNvPicPr>
          <p:nvPr>
            <p:ph sz="quarter" idx="14"/>
          </p:nvPr>
        </p:nvPicPr>
        <p:blipFill>
          <a:blip r:embed="rId4">
            <a:extLst>
              <a:ext uri="{28A0092B-C50C-407E-A947-70E740481C1C}">
                <a14:useLocalDpi xmlns:a14="http://schemas.microsoft.com/office/drawing/2010/main" val="0"/>
              </a:ext>
            </a:extLst>
          </a:blip>
          <a:stretch>
            <a:fillRect/>
          </a:stretch>
        </p:blipFill>
        <p:spPr>
          <a:xfrm>
            <a:off x="4419600" y="2286000"/>
            <a:ext cx="4473581" cy="1910858"/>
          </a:xfrm>
        </p:spPr>
      </p:pic>
      <p:sp>
        <p:nvSpPr>
          <p:cNvPr id="3" name="Title 2"/>
          <p:cNvSpPr>
            <a:spLocks noGrp="1"/>
          </p:cNvSpPr>
          <p:nvPr>
            <p:ph type="title"/>
          </p:nvPr>
        </p:nvSpPr>
        <p:spPr/>
        <p:txBody>
          <a:bodyPr>
            <a:normAutofit fontScale="90000"/>
          </a:bodyPr>
          <a:lstStyle/>
          <a:p>
            <a:r>
              <a:rPr lang="en-US" dirty="0" smtClean="0"/>
              <a:t>#3:</a:t>
            </a:r>
            <a:br>
              <a:rPr lang="en-US" dirty="0" smtClean="0"/>
            </a:br>
            <a:r>
              <a:rPr lang="en-US" dirty="0" smtClean="0"/>
              <a:t>Supernatural or otherwise inexplicable events</a:t>
            </a:r>
            <a:endParaRPr lang="en-US" dirty="0"/>
          </a:p>
        </p:txBody>
      </p:sp>
      <p:sp>
        <p:nvSpPr>
          <p:cNvPr id="7" name="TextBox 6"/>
          <p:cNvSpPr txBox="1"/>
          <p:nvPr/>
        </p:nvSpPr>
        <p:spPr>
          <a:xfrm>
            <a:off x="4495800" y="4343400"/>
            <a:ext cx="4114800" cy="923330"/>
          </a:xfrm>
          <a:prstGeom prst="rect">
            <a:avLst/>
          </a:prstGeom>
          <a:noFill/>
        </p:spPr>
        <p:txBody>
          <a:bodyPr wrap="square" rtlCol="0">
            <a:spAutoFit/>
          </a:bodyPr>
          <a:lstStyle/>
          <a:p>
            <a:r>
              <a:rPr lang="en-US" dirty="0" smtClean="0"/>
              <a:t>Here Scrooge is visited by  a ghost of his </a:t>
            </a:r>
          </a:p>
          <a:p>
            <a:r>
              <a:rPr lang="en-US" dirty="0" smtClean="0"/>
              <a:t>former business partner, Jacob Marley, in </a:t>
            </a:r>
            <a:r>
              <a:rPr lang="en-US" u="sng" dirty="0" smtClean="0"/>
              <a:t>A Christmas Carol</a:t>
            </a:r>
            <a:r>
              <a:rPr lang="en-US" dirty="0" smtClean="0"/>
              <a:t>.</a:t>
            </a:r>
            <a:endParaRPr lang="en-US" dirty="0"/>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53400" y="6019800"/>
            <a:ext cx="609600" cy="609600"/>
          </a:xfrm>
          <a:prstGeom prst="rect">
            <a:avLst/>
          </a:prstGeom>
        </p:spPr>
      </p:pic>
    </p:spTree>
    <p:extLst>
      <p:ext uri="{BB962C8B-B14F-4D97-AF65-F5344CB8AC3E}">
        <p14:creationId xmlns:p14="http://schemas.microsoft.com/office/powerpoint/2010/main" val="36211415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897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92500" lnSpcReduction="20000"/>
          </a:bodyPr>
          <a:lstStyle/>
          <a:p>
            <a:r>
              <a:rPr lang="en-US" dirty="0" smtClean="0"/>
              <a:t>What makes an “Gothic” Character? </a:t>
            </a:r>
          </a:p>
          <a:p>
            <a:endParaRPr lang="en-US" dirty="0" smtClean="0"/>
          </a:p>
          <a:p>
            <a:pPr marL="457200" indent="-457200" algn="l">
              <a:buFont typeface="+mj-lt"/>
              <a:buAutoNum type="arabicPeriod"/>
            </a:pPr>
            <a:r>
              <a:rPr lang="en-US" dirty="0" smtClean="0"/>
              <a:t>Reader is </a:t>
            </a:r>
            <a:r>
              <a:rPr lang="en-US" dirty="0" smtClean="0">
                <a:solidFill>
                  <a:srgbClr val="FF0000"/>
                </a:solidFill>
              </a:rPr>
              <a:t>suspicious</a:t>
            </a:r>
            <a:r>
              <a:rPr lang="en-US" dirty="0" smtClean="0"/>
              <a:t> of character (maybe even unreliable. Should we believe what they say? Are they secretive or sneaky?)</a:t>
            </a:r>
          </a:p>
          <a:p>
            <a:pPr marL="457200" indent="-457200" algn="l">
              <a:buFont typeface="+mj-lt"/>
              <a:buAutoNum type="arabicPeriod"/>
            </a:pPr>
            <a:r>
              <a:rPr lang="en-US" dirty="0" smtClean="0"/>
              <a:t>Physical</a:t>
            </a:r>
            <a:r>
              <a:rPr lang="en-US" dirty="0" smtClean="0">
                <a:solidFill>
                  <a:srgbClr val="FF0000"/>
                </a:solidFill>
              </a:rPr>
              <a:t> deformity</a:t>
            </a:r>
            <a:r>
              <a:rPr lang="en-US" dirty="0" smtClean="0"/>
              <a:t> or abnormality</a:t>
            </a:r>
          </a:p>
          <a:p>
            <a:pPr marL="457200" indent="-457200" algn="l">
              <a:buFont typeface="+mj-lt"/>
              <a:buAutoNum type="arabicPeriod"/>
            </a:pPr>
            <a:r>
              <a:rPr lang="en-US" dirty="0" smtClean="0">
                <a:solidFill>
                  <a:srgbClr val="FF0000"/>
                </a:solidFill>
              </a:rPr>
              <a:t>Mental</a:t>
            </a:r>
            <a:r>
              <a:rPr lang="en-US" dirty="0" smtClean="0"/>
              <a:t> Illness</a:t>
            </a:r>
          </a:p>
          <a:p>
            <a:pPr marL="457200" indent="-457200" algn="l">
              <a:buFont typeface="+mj-lt"/>
              <a:buAutoNum type="arabicPeriod"/>
            </a:pPr>
            <a:r>
              <a:rPr lang="en-US" dirty="0" smtClean="0">
                <a:solidFill>
                  <a:srgbClr val="FF0000"/>
                </a:solidFill>
              </a:rPr>
              <a:t>Isolation</a:t>
            </a:r>
          </a:p>
          <a:p>
            <a:pPr marL="457200" indent="-457200" algn="l">
              <a:buFont typeface="+mj-lt"/>
              <a:buAutoNum type="arabicPeriod"/>
            </a:pPr>
            <a:r>
              <a:rPr lang="en-US" dirty="0" smtClean="0">
                <a:solidFill>
                  <a:srgbClr val="FF0000"/>
                </a:solidFill>
              </a:rPr>
              <a:t>Distress</a:t>
            </a:r>
          </a:p>
          <a:p>
            <a:pPr marL="457200" indent="-457200" algn="l">
              <a:buFont typeface="+mj-lt"/>
              <a:buAutoNum type="arabicPeriod"/>
            </a:pPr>
            <a:r>
              <a:rPr lang="en-US" dirty="0" smtClean="0"/>
              <a:t>Can be an </a:t>
            </a:r>
            <a:r>
              <a:rPr lang="en-US" dirty="0" smtClean="0">
                <a:solidFill>
                  <a:srgbClr val="FF0000"/>
                </a:solidFill>
              </a:rPr>
              <a:t>innocent </a:t>
            </a:r>
            <a:r>
              <a:rPr lang="en-US" dirty="0" smtClean="0"/>
              <a:t>person</a:t>
            </a:r>
          </a:p>
          <a:p>
            <a:pPr marL="457200" indent="-457200" algn="l">
              <a:buFont typeface="+mj-lt"/>
              <a:buAutoNum type="arabicPeriod"/>
            </a:pPr>
            <a:r>
              <a:rPr lang="en-US" dirty="0" smtClean="0">
                <a:solidFill>
                  <a:srgbClr val="FF0000"/>
                </a:solidFill>
              </a:rPr>
              <a:t>Superstitious </a:t>
            </a:r>
            <a:r>
              <a:rPr lang="en-US" dirty="0" smtClean="0"/>
              <a:t>(belief in the supernatural or irrational belief based on fear)</a:t>
            </a:r>
          </a:p>
          <a:p>
            <a:pPr algn="l"/>
            <a:endParaRPr lang="en-US" dirty="0" smtClean="0"/>
          </a:p>
          <a:p>
            <a:pPr marL="457200" indent="-457200" algn="l">
              <a:buFont typeface="+mj-lt"/>
              <a:buAutoNum type="arabicPeriod"/>
            </a:pPr>
            <a:endParaRPr lang="en-US" dirty="0" smtClean="0"/>
          </a:p>
          <a:p>
            <a:pPr algn="l"/>
            <a:endParaRPr lang="en-US" dirty="0" smtClean="0"/>
          </a:p>
          <a:p>
            <a:pPr marL="457200" indent="-457200" algn="l">
              <a:buFont typeface="+mj-lt"/>
              <a:buAutoNum type="arabicPeriod"/>
            </a:pPr>
            <a:endParaRPr lang="en-US" dirty="0"/>
          </a:p>
        </p:txBody>
      </p:sp>
      <p:sp>
        <p:nvSpPr>
          <p:cNvPr id="4" name="Title 3"/>
          <p:cNvSpPr>
            <a:spLocks noGrp="1"/>
          </p:cNvSpPr>
          <p:nvPr>
            <p:ph type="title"/>
          </p:nvPr>
        </p:nvSpPr>
        <p:spPr>
          <a:xfrm>
            <a:off x="2438400" y="914400"/>
            <a:ext cx="4114800" cy="701040"/>
          </a:xfrm>
        </p:spPr>
        <p:txBody>
          <a:bodyPr/>
          <a:lstStyle/>
          <a:p>
            <a:r>
              <a:rPr lang="en-US" dirty="0" smtClean="0"/>
              <a:t>#4 CHARACTERS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752600"/>
            <a:ext cx="2438400" cy="196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4191000"/>
            <a:ext cx="2857500"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82420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762000" y="2072057"/>
            <a:ext cx="4023360" cy="4005072"/>
          </a:xfrm>
        </p:spPr>
        <p:txBody>
          <a:bodyPr>
            <a:normAutofit lnSpcReduction="10000"/>
          </a:bodyPr>
          <a:lstStyle/>
          <a:p>
            <a:r>
              <a:rPr lang="en-US" dirty="0" smtClean="0"/>
              <a:t>The main characters of the Gothic literature are often isolated or </a:t>
            </a:r>
            <a:r>
              <a:rPr lang="en-US" dirty="0" smtClean="0">
                <a:solidFill>
                  <a:srgbClr val="FF0000"/>
                </a:solidFill>
              </a:rPr>
              <a:t>alone.</a:t>
            </a:r>
          </a:p>
          <a:p>
            <a:endParaRPr lang="en-US" dirty="0"/>
          </a:p>
          <a:p>
            <a:r>
              <a:rPr lang="en-US" dirty="0" smtClean="0"/>
              <a:t>It could be </a:t>
            </a:r>
            <a:r>
              <a:rPr lang="en-US" dirty="0" smtClean="0">
                <a:solidFill>
                  <a:srgbClr val="FF0000"/>
                </a:solidFill>
              </a:rPr>
              <a:t>physical</a:t>
            </a:r>
            <a:r>
              <a:rPr lang="en-US" dirty="0" smtClean="0"/>
              <a:t> isolation.  For instance, the main character could be trapped in a house far away from other people.</a:t>
            </a:r>
          </a:p>
          <a:p>
            <a:endParaRPr lang="en-US" dirty="0"/>
          </a:p>
          <a:p>
            <a:r>
              <a:rPr lang="en-US" dirty="0" smtClean="0"/>
              <a:t>It could also be </a:t>
            </a:r>
            <a:r>
              <a:rPr lang="en-US" dirty="0" smtClean="0">
                <a:solidFill>
                  <a:srgbClr val="FF0000"/>
                </a:solidFill>
              </a:rPr>
              <a:t>emotional</a:t>
            </a:r>
            <a:r>
              <a:rPr lang="en-US" dirty="0" smtClean="0"/>
              <a:t> isolation.   </a:t>
            </a:r>
            <a:r>
              <a:rPr lang="en-US" dirty="0"/>
              <a:t>T</a:t>
            </a:r>
            <a:r>
              <a:rPr lang="en-US" dirty="0" smtClean="0"/>
              <a:t>he main character could be emotionally cut off from the people around her or even mentally ill.</a:t>
            </a:r>
            <a:endParaRPr lang="en-US" dirty="0"/>
          </a:p>
        </p:txBody>
      </p:sp>
      <p:pic>
        <p:nvPicPr>
          <p:cNvPr id="5" name="Content Placeholder 4"/>
          <p:cNvPicPr>
            <a:picLocks noGrp="1" noChangeAspect="1"/>
          </p:cNvPicPr>
          <p:nvPr>
            <p:ph sz="quarter" idx="14"/>
          </p:nvPr>
        </p:nvPicPr>
        <p:blipFill>
          <a:blip r:embed="rId4">
            <a:extLst>
              <a:ext uri="{28A0092B-C50C-407E-A947-70E740481C1C}">
                <a14:useLocalDpi xmlns:a14="http://schemas.microsoft.com/office/drawing/2010/main" val="0"/>
              </a:ext>
            </a:extLst>
          </a:blip>
          <a:stretch>
            <a:fillRect/>
          </a:stretch>
        </p:blipFill>
        <p:spPr>
          <a:xfrm>
            <a:off x="5105400" y="2057400"/>
            <a:ext cx="3349703" cy="2509044"/>
          </a:xfrm>
        </p:spPr>
      </p:pic>
      <p:sp>
        <p:nvSpPr>
          <p:cNvPr id="4" name="Title 3"/>
          <p:cNvSpPr>
            <a:spLocks noGrp="1"/>
          </p:cNvSpPr>
          <p:nvPr>
            <p:ph type="title"/>
          </p:nvPr>
        </p:nvSpPr>
        <p:spPr/>
        <p:txBody>
          <a:bodyPr>
            <a:normAutofit fontScale="90000"/>
          </a:bodyPr>
          <a:lstStyle/>
          <a:p>
            <a:r>
              <a:rPr lang="en-US" dirty="0" smtClean="0"/>
              <a:t>#4: characters </a:t>
            </a:r>
            <a:br>
              <a:rPr lang="en-US" dirty="0" smtClean="0"/>
            </a:br>
            <a:r>
              <a:rPr lang="en-US" dirty="0" smtClean="0"/>
              <a:t>the isolation of the protagonist	</a:t>
            </a:r>
            <a:endParaRPr lang="en-US" dirty="0"/>
          </a:p>
        </p:txBody>
      </p:sp>
      <p:sp>
        <p:nvSpPr>
          <p:cNvPr id="6" name="TextBox 5"/>
          <p:cNvSpPr txBox="1"/>
          <p:nvPr/>
        </p:nvSpPr>
        <p:spPr>
          <a:xfrm>
            <a:off x="5029200" y="4876800"/>
            <a:ext cx="3429000" cy="1200329"/>
          </a:xfrm>
          <a:prstGeom prst="rect">
            <a:avLst/>
          </a:prstGeom>
          <a:noFill/>
        </p:spPr>
        <p:txBody>
          <a:bodyPr wrap="square" rtlCol="0">
            <a:spAutoFit/>
          </a:bodyPr>
          <a:lstStyle/>
          <a:p>
            <a:r>
              <a:rPr lang="en-US" dirty="0" smtClean="0"/>
              <a:t>The main character in Daphne </a:t>
            </a:r>
            <a:r>
              <a:rPr lang="en-US" dirty="0" err="1" smtClean="0"/>
              <a:t>DuMaurier’s</a:t>
            </a:r>
            <a:r>
              <a:rPr lang="en-US" dirty="0" smtClean="0"/>
              <a:t> </a:t>
            </a:r>
            <a:r>
              <a:rPr lang="en-US" u="sng" dirty="0" smtClean="0"/>
              <a:t>Rebecca</a:t>
            </a:r>
            <a:r>
              <a:rPr lang="en-US" dirty="0" smtClean="0"/>
              <a:t> was cut off from the rest of the world with only an evil housekeeper for company.</a:t>
            </a:r>
            <a:endParaRPr lang="en-US" dirty="0"/>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05800" y="6077129"/>
            <a:ext cx="609600" cy="609600"/>
          </a:xfrm>
          <a:prstGeom prst="rect">
            <a:avLst/>
          </a:prstGeom>
        </p:spPr>
      </p:pic>
    </p:spTree>
    <p:extLst>
      <p:ext uri="{BB962C8B-B14F-4D97-AF65-F5344CB8AC3E}">
        <p14:creationId xmlns:p14="http://schemas.microsoft.com/office/powerpoint/2010/main" val="39424598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6558"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92500" lnSpcReduction="20000"/>
          </a:bodyPr>
          <a:lstStyle/>
          <a:p>
            <a:endParaRPr lang="en-US" dirty="0" smtClean="0"/>
          </a:p>
          <a:p>
            <a:r>
              <a:rPr lang="en-US" sz="2400" dirty="0" smtClean="0"/>
              <a:t>The events in Gothic literature usually show </a:t>
            </a:r>
            <a:r>
              <a:rPr lang="en-US" sz="2400" dirty="0" smtClean="0">
                <a:solidFill>
                  <a:srgbClr val="FF0000"/>
                </a:solidFill>
              </a:rPr>
              <a:t>high emotion </a:t>
            </a:r>
            <a:r>
              <a:rPr lang="en-US" sz="2400" dirty="0" smtClean="0"/>
              <a:t>and often reflect a heightened sense of </a:t>
            </a:r>
            <a:r>
              <a:rPr lang="en-US" sz="2400" dirty="0" smtClean="0">
                <a:solidFill>
                  <a:srgbClr val="FF0000"/>
                </a:solidFill>
              </a:rPr>
              <a:t>drama</a:t>
            </a:r>
            <a:r>
              <a:rPr lang="en-US" sz="2400" dirty="0" smtClean="0"/>
              <a:t>.  There is usually a SERIES OF UNFORTUNATE EVENTS!</a:t>
            </a:r>
          </a:p>
          <a:p>
            <a:endParaRPr lang="en-US" sz="2400" dirty="0" smtClean="0"/>
          </a:p>
          <a:p>
            <a:r>
              <a:rPr lang="en-US" sz="2400" dirty="0" smtClean="0"/>
              <a:t>For example, in Gothic literature it is not unusual to see </a:t>
            </a:r>
            <a:r>
              <a:rPr lang="en-US" sz="2400" dirty="0" smtClean="0">
                <a:solidFill>
                  <a:srgbClr val="FF0000"/>
                </a:solidFill>
              </a:rPr>
              <a:t>murders</a:t>
            </a:r>
            <a:r>
              <a:rPr lang="en-US" sz="2400" dirty="0" smtClean="0"/>
              <a:t>, </a:t>
            </a:r>
            <a:r>
              <a:rPr lang="en-US" sz="2400" dirty="0" smtClean="0">
                <a:solidFill>
                  <a:srgbClr val="FF0000"/>
                </a:solidFill>
              </a:rPr>
              <a:t>kidnappings</a:t>
            </a:r>
            <a:r>
              <a:rPr lang="en-US" sz="2400" dirty="0" smtClean="0"/>
              <a:t>, people going mad (</a:t>
            </a:r>
            <a:r>
              <a:rPr lang="en-US" sz="2400" dirty="0" smtClean="0">
                <a:solidFill>
                  <a:srgbClr val="FF0000"/>
                </a:solidFill>
              </a:rPr>
              <a:t>crazy</a:t>
            </a:r>
            <a:r>
              <a:rPr lang="en-US" sz="2400" dirty="0" smtClean="0"/>
              <a:t>), and tragic or mental </a:t>
            </a:r>
            <a:r>
              <a:rPr lang="en-US" sz="2400" dirty="0" smtClean="0">
                <a:solidFill>
                  <a:srgbClr val="FF0000"/>
                </a:solidFill>
              </a:rPr>
              <a:t>illness</a:t>
            </a:r>
            <a:r>
              <a:rPr lang="en-US" dirty="0" smtClean="0"/>
              <a:t>.</a:t>
            </a:r>
            <a:endParaRPr lang="en-US" dirty="0"/>
          </a:p>
        </p:txBody>
      </p:sp>
      <p:pic>
        <p:nvPicPr>
          <p:cNvPr id="5" name="Content Placeholder 4"/>
          <p:cNvPicPr>
            <a:picLocks noGrp="1" noChangeAspect="1"/>
          </p:cNvPicPr>
          <p:nvPr>
            <p:ph sz="quarter" idx="14"/>
          </p:nvPr>
        </p:nvPicPr>
        <p:blipFill>
          <a:blip r:embed="rId4" cstate="print">
            <a:extLst>
              <a:ext uri="{28A0092B-C50C-407E-A947-70E740481C1C}">
                <a14:useLocalDpi xmlns:a14="http://schemas.microsoft.com/office/drawing/2010/main" val="0"/>
              </a:ext>
            </a:extLst>
          </a:blip>
          <a:stretch>
            <a:fillRect/>
          </a:stretch>
        </p:blipFill>
        <p:spPr>
          <a:xfrm>
            <a:off x="4648200" y="2057400"/>
            <a:ext cx="4022725" cy="3141852"/>
          </a:xfrm>
        </p:spPr>
      </p:pic>
      <p:sp>
        <p:nvSpPr>
          <p:cNvPr id="4" name="Title 3"/>
          <p:cNvSpPr>
            <a:spLocks noGrp="1"/>
          </p:cNvSpPr>
          <p:nvPr>
            <p:ph type="title"/>
          </p:nvPr>
        </p:nvSpPr>
        <p:spPr/>
        <p:txBody>
          <a:bodyPr/>
          <a:lstStyle/>
          <a:p>
            <a:r>
              <a:rPr lang="en-US" dirty="0" smtClean="0"/>
              <a:t>#5:</a:t>
            </a:r>
            <a:br>
              <a:rPr lang="en-US" dirty="0" smtClean="0"/>
            </a:br>
            <a:r>
              <a:rPr lang="en-US" dirty="0" smtClean="0"/>
              <a:t>suspense &amp; drama</a:t>
            </a:r>
            <a:endParaRPr lang="en-US" dirty="0"/>
          </a:p>
        </p:txBody>
      </p:sp>
      <p:sp>
        <p:nvSpPr>
          <p:cNvPr id="6" name="TextBox 5"/>
          <p:cNvSpPr txBox="1"/>
          <p:nvPr/>
        </p:nvSpPr>
        <p:spPr>
          <a:xfrm>
            <a:off x="4648200" y="5334000"/>
            <a:ext cx="4038600" cy="646331"/>
          </a:xfrm>
          <a:prstGeom prst="rect">
            <a:avLst/>
          </a:prstGeom>
          <a:noFill/>
        </p:spPr>
        <p:txBody>
          <a:bodyPr wrap="square" rtlCol="0">
            <a:spAutoFit/>
          </a:bodyPr>
          <a:lstStyle/>
          <a:p>
            <a:r>
              <a:rPr lang="en-US" dirty="0" smtClean="0"/>
              <a:t>Mary Shelley’s </a:t>
            </a:r>
            <a:r>
              <a:rPr lang="en-US" u="sng" dirty="0" smtClean="0"/>
              <a:t>Frankenstein</a:t>
            </a:r>
            <a:r>
              <a:rPr lang="en-US" dirty="0" smtClean="0"/>
              <a:t> is full of drama and a lot of emotion.  </a:t>
            </a:r>
            <a:endParaRPr lang="en-US" dirty="0"/>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29600" y="6028822"/>
            <a:ext cx="609600" cy="609600"/>
          </a:xfrm>
          <a:prstGeom prst="rect">
            <a:avLst/>
          </a:prstGeom>
        </p:spPr>
      </p:pic>
    </p:spTree>
    <p:extLst>
      <p:ext uri="{BB962C8B-B14F-4D97-AF65-F5344CB8AC3E}">
        <p14:creationId xmlns:p14="http://schemas.microsoft.com/office/powerpoint/2010/main" val="23960337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5693"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endParaRPr lang="en-US" dirty="0" smtClean="0"/>
          </a:p>
          <a:p>
            <a:r>
              <a:rPr lang="en-US" sz="2800" dirty="0" smtClean="0"/>
              <a:t>On the right are a list of different adjectives, feelings, or other words that are generally associated with gothic literature.</a:t>
            </a:r>
          </a:p>
          <a:p>
            <a:endParaRPr lang="en-US" dirty="0"/>
          </a:p>
          <a:p>
            <a:endParaRPr lang="en-US" dirty="0" smtClean="0"/>
          </a:p>
        </p:txBody>
      </p:sp>
      <p:sp>
        <p:nvSpPr>
          <p:cNvPr id="3" name="Content Placeholder 2"/>
          <p:cNvSpPr>
            <a:spLocks noGrp="1"/>
          </p:cNvSpPr>
          <p:nvPr>
            <p:ph sz="quarter" idx="14"/>
          </p:nvPr>
        </p:nvSpPr>
        <p:spPr/>
        <p:txBody>
          <a:bodyPr>
            <a:normAutofit/>
          </a:bodyPr>
          <a:lstStyle/>
          <a:p>
            <a:r>
              <a:rPr lang="en-US" dirty="0"/>
              <a:t>Words that give a sense of:</a:t>
            </a:r>
          </a:p>
          <a:p>
            <a:r>
              <a:rPr lang="en-US" dirty="0">
                <a:solidFill>
                  <a:srgbClr val="FF0000"/>
                </a:solidFill>
              </a:rPr>
              <a:t>Mystery</a:t>
            </a:r>
          </a:p>
          <a:p>
            <a:r>
              <a:rPr lang="en-US" dirty="0">
                <a:solidFill>
                  <a:srgbClr val="FF0000"/>
                </a:solidFill>
              </a:rPr>
              <a:t>Terror or Fear</a:t>
            </a:r>
          </a:p>
          <a:p>
            <a:r>
              <a:rPr lang="en-US" dirty="0">
                <a:solidFill>
                  <a:srgbClr val="FF0000"/>
                </a:solidFill>
              </a:rPr>
              <a:t>Sadness </a:t>
            </a:r>
          </a:p>
          <a:p>
            <a:r>
              <a:rPr lang="en-US" dirty="0" smtClean="0">
                <a:solidFill>
                  <a:srgbClr val="FF0000"/>
                </a:solidFill>
              </a:rPr>
              <a:t>Surprise/Suspense</a:t>
            </a:r>
            <a:endParaRPr lang="en-US" dirty="0">
              <a:solidFill>
                <a:srgbClr val="FF0000"/>
              </a:solidFill>
            </a:endParaRPr>
          </a:p>
          <a:p>
            <a:r>
              <a:rPr lang="en-US" dirty="0" smtClean="0">
                <a:solidFill>
                  <a:srgbClr val="FF0000"/>
                </a:solidFill>
              </a:rPr>
              <a:t>Anger</a:t>
            </a:r>
          </a:p>
          <a:p>
            <a:r>
              <a:rPr lang="en-US" dirty="0" smtClean="0">
                <a:solidFill>
                  <a:srgbClr val="FF0000"/>
                </a:solidFill>
              </a:rPr>
              <a:t>Darkness</a:t>
            </a:r>
          </a:p>
          <a:p>
            <a:r>
              <a:rPr lang="en-US" dirty="0" smtClean="0">
                <a:solidFill>
                  <a:srgbClr val="FF0000"/>
                </a:solidFill>
              </a:rPr>
              <a:t>Supernatural</a:t>
            </a:r>
          </a:p>
          <a:p>
            <a:r>
              <a:rPr lang="en-US" dirty="0" smtClean="0">
                <a:solidFill>
                  <a:srgbClr val="FF0000"/>
                </a:solidFill>
              </a:rPr>
              <a:t>Suspicion</a:t>
            </a:r>
          </a:p>
          <a:p>
            <a:r>
              <a:rPr lang="en-US" dirty="0" smtClean="0">
                <a:solidFill>
                  <a:srgbClr val="FF0000"/>
                </a:solidFill>
              </a:rPr>
              <a:t>Isolation</a:t>
            </a:r>
          </a:p>
          <a:p>
            <a:endParaRPr lang="en-US" dirty="0"/>
          </a:p>
        </p:txBody>
      </p:sp>
      <p:sp>
        <p:nvSpPr>
          <p:cNvPr id="4" name="Title 3"/>
          <p:cNvSpPr>
            <a:spLocks noGrp="1"/>
          </p:cNvSpPr>
          <p:nvPr>
            <p:ph type="title"/>
          </p:nvPr>
        </p:nvSpPr>
        <p:spPr/>
        <p:txBody>
          <a:bodyPr/>
          <a:lstStyle/>
          <a:p>
            <a:r>
              <a:rPr lang="en-US" dirty="0" smtClean="0"/>
              <a:t>#6:</a:t>
            </a:r>
            <a:br>
              <a:rPr lang="en-US" dirty="0" smtClean="0"/>
            </a:br>
            <a:r>
              <a:rPr lang="en-US" dirty="0" smtClean="0"/>
              <a:t>Vocabulary</a:t>
            </a:r>
            <a:endParaRPr lang="en-US" dirty="0"/>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53400" y="6019800"/>
            <a:ext cx="609600" cy="609600"/>
          </a:xfrm>
          <a:prstGeom prst="rect">
            <a:avLst/>
          </a:prstGeom>
        </p:spPr>
      </p:pic>
    </p:spTree>
    <p:extLst>
      <p:ext uri="{BB962C8B-B14F-4D97-AF65-F5344CB8AC3E}">
        <p14:creationId xmlns:p14="http://schemas.microsoft.com/office/powerpoint/2010/main" val="13809398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341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US" dirty="0" smtClean="0"/>
          </a:p>
          <a:p>
            <a:r>
              <a:rPr lang="en-US" dirty="0" smtClean="0"/>
              <a:t>A metonymy is a type of </a:t>
            </a:r>
            <a:r>
              <a:rPr lang="en-US" b="1" dirty="0" smtClean="0"/>
              <a:t>metaphor.</a:t>
            </a:r>
            <a:r>
              <a:rPr lang="en-US" dirty="0" smtClean="0"/>
              <a:t>  Remember a metaphor is a comparison between two things that </a:t>
            </a:r>
            <a:r>
              <a:rPr lang="en-US" u="sng" dirty="0" smtClean="0">
                <a:solidFill>
                  <a:srgbClr val="FF0000"/>
                </a:solidFill>
              </a:rPr>
              <a:t>does not </a:t>
            </a:r>
            <a:r>
              <a:rPr lang="en-US" dirty="0" smtClean="0"/>
              <a:t>use the words </a:t>
            </a:r>
            <a:r>
              <a:rPr lang="en-US" u="sng" dirty="0" smtClean="0">
                <a:solidFill>
                  <a:srgbClr val="FF0000"/>
                </a:solidFill>
              </a:rPr>
              <a:t>like or as.</a:t>
            </a:r>
          </a:p>
          <a:p>
            <a:endParaRPr lang="en-US" u="sng" dirty="0" smtClean="0"/>
          </a:p>
          <a:p>
            <a:r>
              <a:rPr lang="en-US" dirty="0" smtClean="0"/>
              <a:t>A metonymy is a type of metaphor in which something is used to stand for </a:t>
            </a:r>
            <a:r>
              <a:rPr lang="en-US" u="sng" dirty="0" smtClean="0">
                <a:solidFill>
                  <a:srgbClr val="FF0000"/>
                </a:solidFill>
              </a:rPr>
              <a:t>something else</a:t>
            </a:r>
            <a:r>
              <a:rPr lang="en-US" dirty="0" smtClean="0"/>
              <a:t>.  A lot of times in movies, we will see it raining at a funeral.  Therefore the rain stands for sadness.</a:t>
            </a:r>
            <a:endParaRPr lang="en-US" dirty="0"/>
          </a:p>
        </p:txBody>
      </p:sp>
      <p:sp>
        <p:nvSpPr>
          <p:cNvPr id="3" name="Content Placeholder 2"/>
          <p:cNvSpPr>
            <a:spLocks noGrp="1"/>
          </p:cNvSpPr>
          <p:nvPr>
            <p:ph sz="quarter" idx="14"/>
          </p:nvPr>
        </p:nvSpPr>
        <p:spPr/>
        <p:txBody>
          <a:bodyPr/>
          <a:lstStyle/>
          <a:p>
            <a:r>
              <a:rPr lang="en-US" dirty="0" smtClean="0"/>
              <a:t>METONYMIES FOR</a:t>
            </a:r>
          </a:p>
          <a:p>
            <a:r>
              <a:rPr lang="en-US" dirty="0" smtClean="0"/>
              <a:t>“gloom and doom”</a:t>
            </a:r>
          </a:p>
          <a:p>
            <a:pPr marL="342900" indent="-342900">
              <a:buFont typeface="Arial" pitchFamily="34" charset="0"/>
              <a:buChar char="•"/>
            </a:pPr>
            <a:r>
              <a:rPr lang="en-US" dirty="0" smtClean="0"/>
              <a:t>Wind, especially howling wind</a:t>
            </a:r>
          </a:p>
          <a:p>
            <a:pPr marL="342900" indent="-342900">
              <a:buFont typeface="Arial" pitchFamily="34" charset="0"/>
              <a:buChar char="•"/>
            </a:pPr>
            <a:r>
              <a:rPr lang="en-US" dirty="0" smtClean="0"/>
              <a:t>Doors grating on rusty hinges</a:t>
            </a:r>
          </a:p>
          <a:p>
            <a:pPr marL="342900" indent="-342900">
              <a:buFont typeface="Arial" pitchFamily="34" charset="0"/>
              <a:buChar char="•"/>
            </a:pPr>
            <a:r>
              <a:rPr lang="en-US" dirty="0" smtClean="0"/>
              <a:t>Footsteps approaching</a:t>
            </a:r>
          </a:p>
          <a:p>
            <a:pPr marL="342900" indent="-342900">
              <a:buFont typeface="Arial" pitchFamily="34" charset="0"/>
              <a:buChar char="•"/>
            </a:pPr>
            <a:r>
              <a:rPr lang="en-US" dirty="0" smtClean="0"/>
              <a:t>Lights on in abandoned rooms</a:t>
            </a:r>
          </a:p>
          <a:p>
            <a:pPr marL="342900" indent="-342900">
              <a:buFont typeface="Arial" pitchFamily="34" charset="0"/>
              <a:buChar char="•"/>
            </a:pPr>
            <a:r>
              <a:rPr lang="en-US" dirty="0" smtClean="0"/>
              <a:t>Characters trapped in a room</a:t>
            </a:r>
          </a:p>
          <a:p>
            <a:pPr marL="342900" indent="-342900">
              <a:buFont typeface="Arial" pitchFamily="34" charset="0"/>
              <a:buChar char="•"/>
            </a:pPr>
            <a:r>
              <a:rPr lang="en-US" dirty="0" smtClean="0"/>
              <a:t>Ruins of a building</a:t>
            </a:r>
          </a:p>
          <a:p>
            <a:pPr marL="342900" indent="-342900">
              <a:buFont typeface="Arial" pitchFamily="34" charset="0"/>
              <a:buChar char="•"/>
            </a:pPr>
            <a:r>
              <a:rPr lang="en-US" dirty="0" smtClean="0"/>
              <a:t>Thunder and lightning</a:t>
            </a:r>
          </a:p>
          <a:p>
            <a:pPr marL="342900" indent="-342900">
              <a:buFont typeface="Arial" pitchFamily="34" charset="0"/>
              <a:buChar char="•"/>
            </a:pPr>
            <a:r>
              <a:rPr lang="en-US" dirty="0" smtClean="0"/>
              <a:t>Rain, especially blowing</a:t>
            </a:r>
            <a:endParaRPr lang="en-US" dirty="0"/>
          </a:p>
        </p:txBody>
      </p:sp>
      <p:sp>
        <p:nvSpPr>
          <p:cNvPr id="4" name="Title 3"/>
          <p:cNvSpPr>
            <a:spLocks noGrp="1"/>
          </p:cNvSpPr>
          <p:nvPr>
            <p:ph type="title"/>
          </p:nvPr>
        </p:nvSpPr>
        <p:spPr/>
        <p:txBody>
          <a:bodyPr>
            <a:normAutofit fontScale="90000"/>
          </a:bodyPr>
          <a:lstStyle/>
          <a:p>
            <a:r>
              <a:rPr lang="en-US" dirty="0" smtClean="0"/>
              <a:t>#</a:t>
            </a:r>
            <a:r>
              <a:rPr lang="en-US" dirty="0"/>
              <a:t>7</a:t>
            </a:r>
            <a:r>
              <a:rPr lang="en-US" dirty="0" smtClean="0"/>
              <a:t>:</a:t>
            </a:r>
            <a:br>
              <a:rPr lang="en-US" dirty="0" smtClean="0"/>
            </a:br>
            <a:r>
              <a:rPr lang="en-US" dirty="0" smtClean="0"/>
              <a:t>Metonymy of gloom and horror</a:t>
            </a:r>
            <a:endParaRPr lang="en-US" dirty="0"/>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229600" y="5943600"/>
            <a:ext cx="609600" cy="609600"/>
          </a:xfrm>
          <a:prstGeom prst="rect">
            <a:avLst/>
          </a:prstGeom>
        </p:spPr>
      </p:pic>
    </p:spTree>
    <p:extLst>
      <p:ext uri="{BB962C8B-B14F-4D97-AF65-F5344CB8AC3E}">
        <p14:creationId xmlns:p14="http://schemas.microsoft.com/office/powerpoint/2010/main" val="209699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additive="base">
                                        <p:cTn id="4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 calcmode="lin" valueType="num">
                                      <p:cBhvr additive="base">
                                        <p:cTn id="5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 calcmode="lin" valueType="num">
                                      <p:cBhvr additive="base">
                                        <p:cTn id="5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9" restart="whenNotActive" fill="hold" evtFilter="cancelBubble" nodeType="interactiveSeq">
                <p:stCondLst>
                  <p:cond evt="onClick" delay="0">
                    <p:tgtEl>
                      <p:spTgt spid="5"/>
                    </p:tgtEl>
                  </p:cond>
                </p:stCondLst>
                <p:endSync evt="end" delay="0">
                  <p:rtn val="all"/>
                </p:endSync>
                <p:childTnLst>
                  <p:par>
                    <p:cTn id="60" fill="hold">
                      <p:stCondLst>
                        <p:cond delay="0"/>
                      </p:stCondLst>
                      <p:childTnLst>
                        <p:par>
                          <p:cTn id="61" fill="hold">
                            <p:stCondLst>
                              <p:cond delay="0"/>
                            </p:stCondLst>
                            <p:childTnLst>
                              <p:par>
                                <p:cTn id="62" presetID="1" presetClass="mediacall" presetSubtype="0" fill="hold" nodeType="clickEffect">
                                  <p:stCondLst>
                                    <p:cond delay="0"/>
                                  </p:stCondLst>
                                  <p:childTnLst>
                                    <p:cmd type="call" cmd="playFrom(0.0)">
                                      <p:cBhvr>
                                        <p:cTn id="63" dur="95685" fill="hold"/>
                                        <p:tgtEl>
                                          <p:spTgt spid="5"/>
                                        </p:tgtEl>
                                      </p:cBhvr>
                                    </p:cmd>
                                  </p:childTnLst>
                                </p:cTn>
                              </p:par>
                            </p:childTnLst>
                          </p:cTn>
                        </p:par>
                      </p:childTnLst>
                    </p:cTn>
                  </p:par>
                </p:childTnLst>
              </p:cTn>
              <p:nextCondLst>
                <p:cond evt="onClick" delay="0">
                  <p:tgtEl>
                    <p:spTgt spid="5"/>
                  </p:tgtEl>
                </p:cond>
              </p:nextCondLst>
            </p:seq>
            <p:audio>
              <p:cMediaNode vol="80000">
                <p:cTn id="64" fill="hold" display="0">
                  <p:stCondLst>
                    <p:cond delay="indefinite"/>
                  </p:stCondLst>
                  <p:endCondLst>
                    <p:cond evt="onStopAudio" delay="0">
                      <p:tgtEl>
                        <p:sldTgt/>
                      </p:tgtEl>
                    </p:cond>
                  </p:endCondLst>
                </p:cTn>
                <p:tgtEl>
                  <p:spTgt spid="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pPr marL="342900" indent="-342900">
              <a:buFont typeface="Arial" pitchFamily="34" charset="0"/>
              <a:buChar char="•"/>
            </a:pPr>
            <a:endParaRPr lang="en-US" dirty="0" smtClean="0"/>
          </a:p>
          <a:p>
            <a:pPr marL="342900" indent="-342900">
              <a:buFont typeface="Arial" pitchFamily="34" charset="0"/>
              <a:buChar char="•"/>
            </a:pPr>
            <a:r>
              <a:rPr lang="en-US" dirty="0" smtClean="0"/>
              <a:t>Shrieks, howls, eerie sounds</a:t>
            </a:r>
          </a:p>
          <a:p>
            <a:pPr marL="342900" indent="-342900">
              <a:buFont typeface="Arial" pitchFamily="34" charset="0"/>
              <a:buChar char="•"/>
            </a:pPr>
            <a:r>
              <a:rPr lang="en-US" dirty="0" smtClean="0"/>
              <a:t>Clanking chains</a:t>
            </a:r>
          </a:p>
          <a:p>
            <a:pPr marL="342900" indent="-342900">
              <a:buFont typeface="Arial" pitchFamily="34" charset="0"/>
              <a:buChar char="•"/>
            </a:pPr>
            <a:r>
              <a:rPr lang="en-US" dirty="0" smtClean="0"/>
              <a:t>Gusts of wind blowing out lights</a:t>
            </a:r>
          </a:p>
          <a:p>
            <a:pPr marL="342900" indent="-342900">
              <a:buFont typeface="Arial" pitchFamily="34" charset="0"/>
              <a:buChar char="•"/>
            </a:pPr>
            <a:r>
              <a:rPr lang="en-US" dirty="0" smtClean="0"/>
              <a:t>Doors suddenly slamming shut</a:t>
            </a:r>
          </a:p>
          <a:p>
            <a:pPr marL="342900" indent="-342900">
              <a:buFont typeface="Arial" pitchFamily="34" charset="0"/>
              <a:buChar char="•"/>
            </a:pPr>
            <a:r>
              <a:rPr lang="en-US" dirty="0" smtClean="0"/>
              <a:t>Baying of distant dogs (or wolves)</a:t>
            </a:r>
          </a:p>
          <a:p>
            <a:pPr marL="342900" indent="-342900">
              <a:buFont typeface="Arial" pitchFamily="34" charset="0"/>
              <a:buChar char="•"/>
            </a:pPr>
            <a:r>
              <a:rPr lang="en-US" dirty="0" smtClean="0"/>
              <a:t>Crazed laughter</a:t>
            </a:r>
            <a:endParaRPr lang="en-US" dirty="0"/>
          </a:p>
        </p:txBody>
      </p:sp>
      <p:sp>
        <p:nvSpPr>
          <p:cNvPr id="5" name="Text Placeholder 4"/>
          <p:cNvSpPr>
            <a:spLocks noGrp="1"/>
          </p:cNvSpPr>
          <p:nvPr>
            <p:ph type="body" sz="half" idx="2"/>
          </p:nvPr>
        </p:nvSpPr>
        <p:spPr/>
        <p:txBody>
          <a:bodyPr>
            <a:normAutofit/>
          </a:bodyPr>
          <a:lstStyle/>
          <a:p>
            <a:r>
              <a:rPr lang="en-US" sz="2000" dirty="0" smtClean="0"/>
              <a:t>Can you think of any others?</a:t>
            </a:r>
            <a:endParaRPr lang="en-US" sz="2000" dirty="0"/>
          </a:p>
        </p:txBody>
      </p:sp>
      <p:sp>
        <p:nvSpPr>
          <p:cNvPr id="4" name="Title 3"/>
          <p:cNvSpPr>
            <a:spLocks noGrp="1"/>
          </p:cNvSpPr>
          <p:nvPr>
            <p:ph type="title"/>
          </p:nvPr>
        </p:nvSpPr>
        <p:spPr/>
        <p:txBody>
          <a:bodyPr/>
          <a:lstStyle/>
          <a:p>
            <a:r>
              <a:rPr lang="en-US" dirty="0" smtClean="0"/>
              <a:t>#7 More metonymies for “gloom and </a:t>
            </a:r>
            <a:r>
              <a:rPr lang="en-US" dirty="0" err="1" smtClean="0"/>
              <a:t>dooM</a:t>
            </a:r>
            <a:r>
              <a:rPr lang="en-US" dirty="0" smtClean="0"/>
              <a:t>”</a:t>
            </a:r>
            <a:endParaRPr lang="en-US" dirty="0"/>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53400" y="6019800"/>
            <a:ext cx="609600" cy="609600"/>
          </a:xfrm>
          <a:prstGeom prst="rect">
            <a:avLst/>
          </a:prstGeom>
        </p:spPr>
      </p:pic>
    </p:spTree>
    <p:extLst>
      <p:ext uri="{BB962C8B-B14F-4D97-AF65-F5344CB8AC3E}">
        <p14:creationId xmlns:p14="http://schemas.microsoft.com/office/powerpoint/2010/main" val="17378297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0655"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2829082"/>
            <a:ext cx="4023360" cy="3419318"/>
          </a:xfrm>
        </p:spPr>
        <p:txBody>
          <a:bodyPr/>
          <a:lstStyle/>
          <a:p>
            <a:r>
              <a:rPr lang="en-US" sz="2400" dirty="0" smtClean="0"/>
              <a:t>Mood</a:t>
            </a:r>
          </a:p>
          <a:p>
            <a:r>
              <a:rPr lang="en-US" sz="2400" dirty="0"/>
              <a:t>M</a:t>
            </a:r>
            <a:r>
              <a:rPr lang="en-US" sz="2400" dirty="0" smtClean="0"/>
              <a:t>ood gives off certain </a:t>
            </a:r>
            <a:r>
              <a:rPr lang="en-US" sz="2400" dirty="0">
                <a:solidFill>
                  <a:srgbClr val="FF0000"/>
                </a:solidFill>
              </a:rPr>
              <a:t>feelings</a:t>
            </a:r>
            <a:r>
              <a:rPr lang="en-US" sz="2400" dirty="0"/>
              <a:t> or </a:t>
            </a:r>
            <a:r>
              <a:rPr lang="en-US" sz="2400" dirty="0">
                <a:solidFill>
                  <a:srgbClr val="FF0000"/>
                </a:solidFill>
              </a:rPr>
              <a:t>emotions</a:t>
            </a:r>
            <a:r>
              <a:rPr lang="en-US" sz="2400" dirty="0"/>
              <a:t> in readers through </a:t>
            </a:r>
            <a:r>
              <a:rPr lang="en-US" sz="2400" dirty="0">
                <a:solidFill>
                  <a:srgbClr val="FF0000"/>
                </a:solidFill>
              </a:rPr>
              <a:t>words</a:t>
            </a:r>
            <a:r>
              <a:rPr lang="en-US" sz="2400" dirty="0"/>
              <a:t> and </a:t>
            </a:r>
            <a:r>
              <a:rPr lang="en-US" sz="2400" dirty="0">
                <a:solidFill>
                  <a:srgbClr val="FF0000"/>
                </a:solidFill>
              </a:rPr>
              <a:t>descriptions</a:t>
            </a:r>
            <a:r>
              <a:rPr lang="en-US" sz="2400" dirty="0" smtClean="0"/>
              <a:t>.</a:t>
            </a:r>
          </a:p>
          <a:p>
            <a:endParaRPr lang="en-US" sz="2400" dirty="0"/>
          </a:p>
          <a:p>
            <a:r>
              <a:rPr lang="en-US" sz="2400" dirty="0" smtClean="0"/>
              <a:t> Mood can be </a:t>
            </a:r>
            <a:r>
              <a:rPr lang="en-US" sz="2400" dirty="0"/>
              <a:t>referred to as the </a:t>
            </a:r>
            <a:r>
              <a:rPr lang="en-US" sz="2400" dirty="0">
                <a:solidFill>
                  <a:srgbClr val="FF0000"/>
                </a:solidFill>
              </a:rPr>
              <a:t>atmosphere </a:t>
            </a:r>
            <a:r>
              <a:rPr lang="en-US" sz="2400" dirty="0"/>
              <a:t>of </a:t>
            </a:r>
            <a:r>
              <a:rPr lang="en-US" sz="2400" dirty="0" smtClean="0"/>
              <a:t>a text. </a:t>
            </a:r>
            <a:endParaRPr lang="en-US" sz="2400" dirty="0">
              <a:solidFill>
                <a:srgbClr val="FF0000"/>
              </a:solidFill>
            </a:endParaRPr>
          </a:p>
        </p:txBody>
      </p:sp>
      <p:sp>
        <p:nvSpPr>
          <p:cNvPr id="3" name="Content Placeholder 2"/>
          <p:cNvSpPr>
            <a:spLocks noGrp="1"/>
          </p:cNvSpPr>
          <p:nvPr>
            <p:ph sz="quarter" idx="14"/>
          </p:nvPr>
        </p:nvSpPr>
        <p:spPr>
          <a:xfrm>
            <a:off x="4682647" y="3352800"/>
            <a:ext cx="4023360" cy="2052183"/>
          </a:xfrm>
        </p:spPr>
        <p:txBody>
          <a:bodyPr/>
          <a:lstStyle/>
          <a:p>
            <a:r>
              <a:rPr lang="en-US" sz="2400" dirty="0" smtClean="0"/>
              <a:t>Tone</a:t>
            </a:r>
          </a:p>
          <a:p>
            <a:r>
              <a:rPr lang="en-US" dirty="0"/>
              <a:t> </a:t>
            </a:r>
            <a:r>
              <a:rPr lang="en-US" sz="2400" dirty="0" smtClean="0"/>
              <a:t>The </a:t>
            </a:r>
            <a:r>
              <a:rPr lang="en-US" sz="2400" dirty="0" smtClean="0">
                <a:solidFill>
                  <a:srgbClr val="FF0000"/>
                </a:solidFill>
              </a:rPr>
              <a:t>attitude</a:t>
            </a:r>
            <a:r>
              <a:rPr lang="en-US" sz="2400" dirty="0" smtClean="0"/>
              <a:t> </a:t>
            </a:r>
            <a:r>
              <a:rPr lang="en-US" sz="2400" dirty="0"/>
              <a:t>that the </a:t>
            </a:r>
            <a:r>
              <a:rPr lang="en-US" sz="2400" dirty="0">
                <a:solidFill>
                  <a:srgbClr val="FF0000"/>
                </a:solidFill>
              </a:rPr>
              <a:t>author</a:t>
            </a:r>
            <a:r>
              <a:rPr lang="en-US" sz="2400" dirty="0"/>
              <a:t> </a:t>
            </a:r>
            <a:r>
              <a:rPr lang="en-US" sz="2400" dirty="0" smtClean="0"/>
              <a:t>has with a </a:t>
            </a:r>
            <a:r>
              <a:rPr lang="en-US" sz="2400" dirty="0"/>
              <a:t>specific character, place or </a:t>
            </a:r>
            <a:r>
              <a:rPr lang="en-US" sz="2400" dirty="0" smtClean="0"/>
              <a:t>development.</a:t>
            </a:r>
            <a:endParaRPr lang="en-US" dirty="0"/>
          </a:p>
        </p:txBody>
      </p:sp>
      <p:sp>
        <p:nvSpPr>
          <p:cNvPr id="4" name="Title 3"/>
          <p:cNvSpPr>
            <a:spLocks noGrp="1"/>
          </p:cNvSpPr>
          <p:nvPr>
            <p:ph type="title"/>
          </p:nvPr>
        </p:nvSpPr>
        <p:spPr/>
        <p:txBody>
          <a:bodyPr/>
          <a:lstStyle/>
          <a:p>
            <a:r>
              <a:rPr lang="en-US" dirty="0" smtClean="0"/>
              <a:t>#8 Mood and tone</a:t>
            </a:r>
            <a:endParaRPr lang="en-US" dirty="0"/>
          </a:p>
        </p:txBody>
      </p:sp>
      <p:sp>
        <p:nvSpPr>
          <p:cNvPr id="5" name="TextBox 4"/>
          <p:cNvSpPr txBox="1"/>
          <p:nvPr/>
        </p:nvSpPr>
        <p:spPr>
          <a:xfrm flipH="1">
            <a:off x="1905000" y="1998085"/>
            <a:ext cx="5486400" cy="830997"/>
          </a:xfrm>
          <a:prstGeom prst="rect">
            <a:avLst/>
          </a:prstGeom>
          <a:noFill/>
        </p:spPr>
        <p:txBody>
          <a:bodyPr wrap="square" rtlCol="0">
            <a:spAutoFit/>
          </a:bodyPr>
          <a:lstStyle/>
          <a:p>
            <a:pPr algn="ctr"/>
            <a:r>
              <a:rPr lang="en-US" sz="2400" dirty="0" smtClean="0"/>
              <a:t>The Gothic Elements MAKE the MOOD &amp; TONE</a:t>
            </a:r>
            <a:r>
              <a:rPr lang="en-US" dirty="0" smtClean="0"/>
              <a:t>!</a:t>
            </a:r>
            <a:endParaRPr lang="en-US" dirty="0"/>
          </a:p>
        </p:txBody>
      </p:sp>
    </p:spTree>
    <p:extLst>
      <p:ext uri="{BB962C8B-B14F-4D97-AF65-F5344CB8AC3E}">
        <p14:creationId xmlns:p14="http://schemas.microsoft.com/office/powerpoint/2010/main" val="37407976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lnSpcReduction="10000"/>
          </a:bodyPr>
          <a:lstStyle/>
          <a:p>
            <a:r>
              <a:rPr lang="en-US" sz="2400" u="sng" dirty="0" smtClean="0"/>
              <a:t>Classic Gothic Texts</a:t>
            </a:r>
          </a:p>
          <a:p>
            <a:endParaRPr lang="en-US" u="sng" dirty="0" smtClean="0"/>
          </a:p>
          <a:p>
            <a:pPr marL="457200" indent="-457200" algn="l">
              <a:buFont typeface="+mj-lt"/>
              <a:buAutoNum type="arabicPeriod"/>
            </a:pPr>
            <a:r>
              <a:rPr lang="en-US" sz="2400" i="1" dirty="0" smtClean="0"/>
              <a:t>Frankenstein </a:t>
            </a:r>
            <a:r>
              <a:rPr lang="en-US" sz="2400" dirty="0" smtClean="0"/>
              <a:t>by Mary Shelley</a:t>
            </a:r>
          </a:p>
          <a:p>
            <a:pPr marL="457200" indent="-457200" algn="l">
              <a:buFont typeface="+mj-lt"/>
              <a:buAutoNum type="arabicPeriod"/>
            </a:pPr>
            <a:r>
              <a:rPr lang="en-US" sz="2400" i="1" dirty="0" smtClean="0"/>
              <a:t>Dracula</a:t>
            </a:r>
            <a:r>
              <a:rPr lang="en-US" sz="2400" dirty="0" smtClean="0"/>
              <a:t> by Bram Stoker</a:t>
            </a:r>
          </a:p>
          <a:p>
            <a:pPr marL="457200" indent="-457200" algn="l">
              <a:buFont typeface="+mj-lt"/>
              <a:buAutoNum type="arabicPeriod"/>
            </a:pPr>
            <a:r>
              <a:rPr lang="en-US" sz="2400" i="1" dirty="0" smtClean="0"/>
              <a:t>The Tell-Tale Heart, The Raven, The Pit and the Pendulum</a:t>
            </a:r>
            <a:r>
              <a:rPr lang="en-US" sz="2400" dirty="0" smtClean="0"/>
              <a:t>, all by Edgar Allan Poe</a:t>
            </a:r>
          </a:p>
          <a:p>
            <a:pPr algn="l"/>
            <a:endParaRPr lang="en-US" sz="2400" dirty="0" smtClean="0"/>
          </a:p>
          <a:p>
            <a:r>
              <a:rPr lang="en-US" sz="2400" dirty="0" smtClean="0">
                <a:solidFill>
                  <a:srgbClr val="FF0000"/>
                </a:solidFill>
              </a:rPr>
              <a:t>Are there any others?</a:t>
            </a:r>
          </a:p>
          <a:p>
            <a:pPr marL="342900" indent="-342900" algn="l">
              <a:buFont typeface="Arial" panose="020B0604020202020204" pitchFamily="34" charset="0"/>
              <a:buChar char="•"/>
            </a:pPr>
            <a:endParaRPr lang="en-US" dirty="0" smtClean="0"/>
          </a:p>
          <a:p>
            <a:pPr marL="342900" indent="-342900" algn="l">
              <a:buFont typeface="Arial" panose="020B0604020202020204" pitchFamily="34" charset="0"/>
              <a:buChar char="•"/>
            </a:pPr>
            <a:endParaRPr lang="en-US" dirty="0"/>
          </a:p>
        </p:txBody>
      </p:sp>
      <p:sp>
        <p:nvSpPr>
          <p:cNvPr id="3" name="Content Placeholder 2"/>
          <p:cNvSpPr>
            <a:spLocks noGrp="1"/>
          </p:cNvSpPr>
          <p:nvPr>
            <p:ph sz="quarter" idx="14"/>
          </p:nvPr>
        </p:nvSpPr>
        <p:spPr/>
        <p:txBody>
          <a:bodyPr/>
          <a:lstStyle/>
          <a:p>
            <a:r>
              <a:rPr lang="en-US" sz="2400" u="sng" dirty="0" smtClean="0"/>
              <a:t>Modern Gothic Texts</a:t>
            </a:r>
          </a:p>
          <a:p>
            <a:r>
              <a:rPr lang="en-US" sz="2400" dirty="0" smtClean="0">
                <a:solidFill>
                  <a:srgbClr val="FF0000"/>
                </a:solidFill>
              </a:rPr>
              <a:t>Can we name some?</a:t>
            </a:r>
          </a:p>
          <a:p>
            <a:endParaRPr lang="en-US" sz="2400" dirty="0" smtClean="0">
              <a:solidFill>
                <a:srgbClr val="FF0000"/>
              </a:solidFill>
            </a:endParaRPr>
          </a:p>
          <a:p>
            <a:pPr marL="457200" indent="-457200">
              <a:buAutoNum type="arabicPeriod"/>
            </a:pPr>
            <a:r>
              <a:rPr lang="en-US" sz="2400" dirty="0" smtClean="0"/>
              <a:t>The Twilight Saga by </a:t>
            </a:r>
            <a:r>
              <a:rPr lang="en-US" sz="2400" dirty="0" err="1" smtClean="0"/>
              <a:t>Stephenie</a:t>
            </a:r>
            <a:r>
              <a:rPr lang="en-US" sz="2400" dirty="0" smtClean="0"/>
              <a:t> Meyer </a:t>
            </a:r>
          </a:p>
          <a:p>
            <a:pPr marL="457200" indent="-457200">
              <a:buAutoNum type="arabicPeriod"/>
            </a:pPr>
            <a:r>
              <a:rPr lang="en-US" sz="2400" dirty="0" smtClean="0"/>
              <a:t>The Harry Potter Series by J.K. Rowling</a:t>
            </a:r>
          </a:p>
          <a:p>
            <a:pPr marL="457200" indent="-457200">
              <a:buAutoNum type="arabicPeriod"/>
            </a:pPr>
            <a:r>
              <a:rPr lang="en-US" sz="2400" dirty="0" smtClean="0"/>
              <a:t>The Shiver Trilogy by Maggie </a:t>
            </a:r>
            <a:r>
              <a:rPr lang="en-US" sz="2400" dirty="0" err="1" smtClean="0"/>
              <a:t>Stiefvater</a:t>
            </a:r>
            <a:endParaRPr lang="en-US" sz="2400" dirty="0" smtClean="0"/>
          </a:p>
          <a:p>
            <a:pPr marL="457200" indent="-457200">
              <a:buAutoNum type="arabicPeriod"/>
            </a:pPr>
            <a:endParaRPr lang="en-US" dirty="0" smtClean="0"/>
          </a:p>
          <a:p>
            <a:pPr marL="457200" indent="-457200">
              <a:buAutoNum type="arabicPeriod"/>
            </a:pPr>
            <a:endParaRPr lang="en-US" dirty="0"/>
          </a:p>
        </p:txBody>
      </p:sp>
      <p:sp>
        <p:nvSpPr>
          <p:cNvPr id="4" name="Title 3"/>
          <p:cNvSpPr>
            <a:spLocks noGrp="1"/>
          </p:cNvSpPr>
          <p:nvPr>
            <p:ph type="title"/>
          </p:nvPr>
        </p:nvSpPr>
        <p:spPr/>
        <p:txBody>
          <a:bodyPr/>
          <a:lstStyle/>
          <a:p>
            <a:r>
              <a:rPr lang="en-US" dirty="0" smtClean="0"/>
              <a:t>Gothic text examples</a:t>
            </a:r>
            <a:endParaRPr lang="en-US" dirty="0"/>
          </a:p>
        </p:txBody>
      </p:sp>
    </p:spTree>
    <p:extLst>
      <p:ext uri="{BB962C8B-B14F-4D97-AF65-F5344CB8AC3E}">
        <p14:creationId xmlns:p14="http://schemas.microsoft.com/office/powerpoint/2010/main" val="149890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524000" y="2057400"/>
            <a:ext cx="6324599" cy="4343400"/>
          </a:xfrm>
        </p:spPr>
        <p:txBody>
          <a:bodyPr>
            <a:noAutofit/>
          </a:bodyPr>
          <a:lstStyle/>
          <a:p>
            <a:r>
              <a:rPr lang="en-US" sz="2800" dirty="0" smtClean="0"/>
              <a:t>Please read </a:t>
            </a:r>
            <a:r>
              <a:rPr lang="en-US" sz="2800" i="1" dirty="0" smtClean="0">
                <a:solidFill>
                  <a:srgbClr val="FF0000"/>
                </a:solidFill>
              </a:rPr>
              <a:t>The Tell-Tale Heart</a:t>
            </a:r>
            <a:r>
              <a:rPr lang="en-US" sz="2800" dirty="0" smtClean="0">
                <a:solidFill>
                  <a:srgbClr val="FF0000"/>
                </a:solidFill>
              </a:rPr>
              <a:t> </a:t>
            </a:r>
            <a:r>
              <a:rPr lang="en-US" sz="2800" dirty="0" smtClean="0"/>
              <a:t>by Edgar </a:t>
            </a:r>
            <a:r>
              <a:rPr lang="en-US" sz="2800" dirty="0" smtClean="0"/>
              <a:t>Allan </a:t>
            </a:r>
            <a:r>
              <a:rPr lang="en-US" sz="2800" dirty="0" smtClean="0"/>
              <a:t>Poe tonight. </a:t>
            </a:r>
          </a:p>
          <a:p>
            <a:endParaRPr lang="en-US" sz="2800" dirty="0"/>
          </a:p>
          <a:p>
            <a:r>
              <a:rPr lang="en-US" sz="2800" dirty="0" smtClean="0"/>
              <a:t>If you need a paper copy, come see me!</a:t>
            </a:r>
          </a:p>
          <a:p>
            <a:endParaRPr lang="en-US" sz="2800" dirty="0"/>
          </a:p>
          <a:p>
            <a:r>
              <a:rPr lang="en-US" sz="2800" dirty="0" smtClean="0"/>
              <a:t>If you have not finished your Gothic </a:t>
            </a:r>
            <a:r>
              <a:rPr lang="en-US" sz="2800" dirty="0" smtClean="0"/>
              <a:t>Literature Web Quest, </a:t>
            </a:r>
            <a:r>
              <a:rPr lang="en-US" sz="2800" dirty="0" smtClean="0"/>
              <a:t>please complete for homework</a:t>
            </a:r>
            <a:r>
              <a:rPr lang="en-US" sz="2800" dirty="0" smtClean="0"/>
              <a:t>!</a:t>
            </a:r>
          </a:p>
          <a:p>
            <a:r>
              <a:rPr lang="en-US" sz="2800" dirty="0" smtClean="0"/>
              <a:t>Share with me: ngalo@uncc.edu</a:t>
            </a:r>
            <a:endParaRPr lang="en-US" sz="2800" dirty="0"/>
          </a:p>
        </p:txBody>
      </p:sp>
      <p:sp>
        <p:nvSpPr>
          <p:cNvPr id="4" name="Title 3"/>
          <p:cNvSpPr>
            <a:spLocks noGrp="1"/>
          </p:cNvSpPr>
          <p:nvPr>
            <p:ph type="title"/>
          </p:nvPr>
        </p:nvSpPr>
        <p:spPr/>
        <p:txBody>
          <a:bodyPr/>
          <a:lstStyle/>
          <a:p>
            <a:r>
              <a:rPr lang="en-US" dirty="0" smtClean="0"/>
              <a:t>HOMEWORK</a:t>
            </a:r>
            <a:endParaRPr lang="en-US" dirty="0"/>
          </a:p>
        </p:txBody>
      </p:sp>
    </p:spTree>
    <p:extLst>
      <p:ext uri="{BB962C8B-B14F-4D97-AF65-F5344CB8AC3E}">
        <p14:creationId xmlns:p14="http://schemas.microsoft.com/office/powerpoint/2010/main" val="15410798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2020824"/>
            <a:ext cx="5105400" cy="4075176"/>
          </a:xfrm>
        </p:spPr>
        <p:txBody>
          <a:bodyPr>
            <a:normAutofit fontScale="92500" lnSpcReduction="10000"/>
          </a:bodyPr>
          <a:lstStyle/>
          <a:p>
            <a:pPr marL="457200" indent="-457200" algn="l">
              <a:buAutoNum type="arabicPeriod"/>
            </a:pPr>
            <a:r>
              <a:rPr lang="en-US" dirty="0" smtClean="0">
                <a:hlinkClick r:id="rId2"/>
              </a:rPr>
              <a:t>https</a:t>
            </a:r>
            <a:r>
              <a:rPr lang="en-US" dirty="0">
                <a:hlinkClick r:id="rId2"/>
              </a:rPr>
              <a:t>://</a:t>
            </a:r>
            <a:r>
              <a:rPr lang="en-US" dirty="0" smtClean="0">
                <a:hlinkClick r:id="rId2"/>
              </a:rPr>
              <a:t>www.youtube.com/watch?v=6vtsKGzGVK4</a:t>
            </a:r>
            <a:endParaRPr lang="en-US" dirty="0"/>
          </a:p>
          <a:p>
            <a:pPr algn="l"/>
            <a:r>
              <a:rPr lang="en-US" dirty="0" smtClean="0"/>
              <a:t>Tell </a:t>
            </a:r>
            <a:r>
              <a:rPr lang="en-US" dirty="0"/>
              <a:t>me about the music you heard as you entered the classroom. How did it make you feel? Think mood/tone </a:t>
            </a:r>
            <a:r>
              <a:rPr lang="en-US" dirty="0" smtClean="0"/>
              <a:t>(you can make a list, summary, or even a short poem if you would like. You can be creative!)</a:t>
            </a:r>
            <a:endParaRPr lang="en-US" dirty="0"/>
          </a:p>
          <a:p>
            <a:pPr algn="l"/>
            <a:endParaRPr lang="en-US" dirty="0"/>
          </a:p>
          <a:p>
            <a:pPr algn="l"/>
            <a:r>
              <a:rPr lang="en-US" dirty="0" smtClean="0"/>
              <a:t>2. Describe </a:t>
            </a:r>
            <a:r>
              <a:rPr lang="en-US" dirty="0"/>
              <a:t>the photograph in full detail. What is the setting like? Lighting, shapes, potential inhabitants. How could this photograph potentially influence other artists, writers, and society? What may have been the photographers influence?</a:t>
            </a:r>
          </a:p>
          <a:p>
            <a:pPr algn="l"/>
            <a:endParaRPr lang="en-US" dirty="0"/>
          </a:p>
        </p:txBody>
      </p:sp>
      <p:sp>
        <p:nvSpPr>
          <p:cNvPr id="3" name="Title 2"/>
          <p:cNvSpPr>
            <a:spLocks noGrp="1"/>
          </p:cNvSpPr>
          <p:nvPr>
            <p:ph type="title"/>
          </p:nvPr>
        </p:nvSpPr>
        <p:spPr/>
        <p:txBody>
          <a:bodyPr/>
          <a:lstStyle/>
          <a:p>
            <a:r>
              <a:rPr lang="en-US" dirty="0" smtClean="0"/>
              <a:t>Warm-up</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581400"/>
            <a:ext cx="35052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791199" y="2286000"/>
            <a:ext cx="2846387" cy="1200329"/>
          </a:xfrm>
          <a:prstGeom prst="rect">
            <a:avLst/>
          </a:prstGeom>
          <a:noFill/>
        </p:spPr>
        <p:txBody>
          <a:bodyPr wrap="square" rtlCol="0">
            <a:spAutoFit/>
          </a:bodyPr>
          <a:lstStyle/>
          <a:p>
            <a:r>
              <a:rPr lang="en-US" dirty="0" smtClean="0">
                <a:solidFill>
                  <a:schemeClr val="accent4">
                    <a:lumMod val="75000"/>
                  </a:schemeClr>
                </a:solidFill>
              </a:rPr>
              <a:t>**Copy down </a:t>
            </a:r>
            <a:r>
              <a:rPr lang="en-US" dirty="0">
                <a:solidFill>
                  <a:schemeClr val="accent4">
                    <a:lumMod val="75000"/>
                  </a:schemeClr>
                </a:solidFill>
              </a:rPr>
              <a:t>homework into </a:t>
            </a:r>
            <a:r>
              <a:rPr lang="en-US" dirty="0" smtClean="0">
                <a:solidFill>
                  <a:schemeClr val="accent4">
                    <a:lumMod val="75000"/>
                  </a:schemeClr>
                </a:solidFill>
              </a:rPr>
              <a:t>your  agenda &amp; turn </a:t>
            </a:r>
            <a:r>
              <a:rPr lang="en-US" dirty="0">
                <a:solidFill>
                  <a:schemeClr val="accent4">
                    <a:lumMod val="75000"/>
                  </a:schemeClr>
                </a:solidFill>
              </a:rPr>
              <a:t>in any late or completed assignments</a:t>
            </a:r>
            <a:r>
              <a:rPr lang="en-US" dirty="0" smtClean="0">
                <a:solidFill>
                  <a:schemeClr val="accent4">
                    <a:lumMod val="75000"/>
                  </a:schemeClr>
                </a:solidFill>
              </a:rPr>
              <a:t>.**</a:t>
            </a:r>
            <a:endParaRPr lang="en-US" dirty="0">
              <a:solidFill>
                <a:schemeClr val="accent4">
                  <a:lumMod val="75000"/>
                </a:schemeClr>
              </a:solidFill>
            </a:endParaRPr>
          </a:p>
        </p:txBody>
      </p:sp>
    </p:spTree>
    <p:extLst>
      <p:ext uri="{BB962C8B-B14F-4D97-AF65-F5344CB8AC3E}">
        <p14:creationId xmlns:p14="http://schemas.microsoft.com/office/powerpoint/2010/main" val="7510801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normAutofit lnSpcReduction="10000"/>
          </a:bodyPr>
          <a:lstStyle/>
          <a:p>
            <a:r>
              <a:rPr lang="en-US" dirty="0" smtClean="0"/>
              <a:t>Pictures and Information</a:t>
            </a:r>
          </a:p>
          <a:p>
            <a:r>
              <a:rPr lang="en-US" dirty="0" smtClean="0">
                <a:hlinkClick r:id="rId4"/>
              </a:rPr>
              <a:t>www.predestinarian.net</a:t>
            </a:r>
            <a:endParaRPr lang="en-US" dirty="0" smtClean="0"/>
          </a:p>
          <a:p>
            <a:pPr fontAlgn="ctr"/>
            <a:r>
              <a:rPr lang="en-US" dirty="0" smtClean="0">
                <a:hlinkClick r:id="rId5"/>
              </a:rPr>
              <a:t>www.gaiaonline.com</a:t>
            </a:r>
            <a:endParaRPr lang="en-US" dirty="0" smtClean="0"/>
          </a:p>
          <a:p>
            <a:pPr fontAlgn="ctr"/>
            <a:r>
              <a:rPr lang="en-US" dirty="0">
                <a:hlinkClick r:id="rId6"/>
              </a:rPr>
              <a:t>www.nytimes.com</a:t>
            </a:r>
            <a:r>
              <a:rPr lang="en-US" dirty="0"/>
              <a:t> </a:t>
            </a:r>
            <a:endParaRPr lang="en-US" dirty="0" smtClean="0"/>
          </a:p>
          <a:p>
            <a:pPr fontAlgn="ctr"/>
            <a:r>
              <a:rPr lang="en-US" dirty="0" smtClean="0">
                <a:hlinkClick r:id="rId7"/>
              </a:rPr>
              <a:t>harrypotter.wikia.com</a:t>
            </a:r>
            <a:endParaRPr lang="en-US" dirty="0" smtClean="0"/>
          </a:p>
          <a:p>
            <a:pPr fontAlgn="ctr"/>
            <a:r>
              <a:rPr lang="en-US" dirty="0" smtClean="0">
                <a:hlinkClick r:id="rId8"/>
              </a:rPr>
              <a:t>www.reverseshot.com</a:t>
            </a:r>
            <a:endParaRPr lang="en-US" dirty="0" smtClean="0"/>
          </a:p>
          <a:p>
            <a:pPr fontAlgn="ctr"/>
            <a:r>
              <a:rPr lang="en-US" dirty="0" smtClean="0">
                <a:hlinkClick r:id="rId9"/>
              </a:rPr>
              <a:t>richeyrich.wordpress.com</a:t>
            </a:r>
            <a:endParaRPr lang="en-US" dirty="0" smtClean="0"/>
          </a:p>
          <a:p>
            <a:pPr fontAlgn="ctr"/>
            <a:r>
              <a:rPr lang="en-US" dirty="0">
                <a:hlinkClick r:id="rId10"/>
              </a:rPr>
              <a:t>http://</a:t>
            </a:r>
            <a:r>
              <a:rPr lang="en-US" dirty="0" smtClean="0">
                <a:hlinkClick r:id="rId10"/>
              </a:rPr>
              <a:t>www.slideserve.com/tiara/elements-of-gothic-literature</a:t>
            </a:r>
            <a:endParaRPr lang="en-US" dirty="0" smtClean="0"/>
          </a:p>
          <a:p>
            <a:pPr fontAlgn="ctr"/>
            <a:endParaRPr lang="en-US" dirty="0" smtClean="0"/>
          </a:p>
          <a:p>
            <a:pPr fontAlgn="ctr"/>
            <a:endParaRPr lang="en-US" dirty="0" smtClean="0"/>
          </a:p>
          <a:p>
            <a:pPr fontAlgn="ctr"/>
            <a:r>
              <a:rPr lang="en-US" dirty="0"/>
              <a:t> </a:t>
            </a:r>
            <a:endParaRPr lang="en-US" dirty="0" smtClean="0"/>
          </a:p>
          <a:p>
            <a:pPr fontAlgn="ctr"/>
            <a:endParaRPr lang="en-US" dirty="0"/>
          </a:p>
          <a:p>
            <a:endParaRPr lang="en-US" dirty="0"/>
          </a:p>
        </p:txBody>
      </p:sp>
      <p:sp>
        <p:nvSpPr>
          <p:cNvPr id="4" name="Title 3"/>
          <p:cNvSpPr>
            <a:spLocks noGrp="1"/>
          </p:cNvSpPr>
          <p:nvPr>
            <p:ph type="title"/>
          </p:nvPr>
        </p:nvSpPr>
        <p:spPr/>
        <p:txBody>
          <a:bodyPr/>
          <a:lstStyle/>
          <a:p>
            <a:r>
              <a:rPr lang="en-US" dirty="0" smtClean="0"/>
              <a:t>Resources</a:t>
            </a:r>
            <a:endParaRPr lang="en-US" dirty="0"/>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8077200" y="5867400"/>
            <a:ext cx="609600" cy="609600"/>
          </a:xfrm>
          <a:prstGeom prst="rect">
            <a:avLst/>
          </a:prstGeom>
        </p:spPr>
      </p:pic>
    </p:spTree>
    <p:extLst>
      <p:ext uri="{BB962C8B-B14F-4D97-AF65-F5344CB8AC3E}">
        <p14:creationId xmlns:p14="http://schemas.microsoft.com/office/powerpoint/2010/main" val="41177139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76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457200" y="2020824"/>
            <a:ext cx="4419599" cy="4227576"/>
          </a:xfrm>
        </p:spPr>
        <p:txBody>
          <a:bodyPr>
            <a:normAutofit/>
          </a:bodyPr>
          <a:lstStyle/>
          <a:p>
            <a:r>
              <a:rPr lang="en-US" sz="2400" dirty="0" smtClean="0"/>
              <a:t>Gothic literature began in </a:t>
            </a:r>
            <a:r>
              <a:rPr lang="en-US" sz="2400" dirty="0" smtClean="0">
                <a:solidFill>
                  <a:srgbClr val="FF0000"/>
                </a:solidFill>
              </a:rPr>
              <a:t>England </a:t>
            </a:r>
            <a:r>
              <a:rPr lang="en-US" sz="2400" dirty="0" smtClean="0"/>
              <a:t>in the late 1700s and early 1800s. (</a:t>
            </a:r>
            <a:r>
              <a:rPr lang="en-US" sz="2400" dirty="0" smtClean="0">
                <a:solidFill>
                  <a:srgbClr val="FF0000"/>
                </a:solidFill>
              </a:rPr>
              <a:t>18</a:t>
            </a:r>
            <a:r>
              <a:rPr lang="en-US" sz="2400" baseline="30000" dirty="0" smtClean="0">
                <a:solidFill>
                  <a:srgbClr val="FF0000"/>
                </a:solidFill>
              </a:rPr>
              <a:t>th</a:t>
            </a:r>
            <a:r>
              <a:rPr lang="en-US" sz="2400" dirty="0">
                <a:solidFill>
                  <a:srgbClr val="FF0000"/>
                </a:solidFill>
              </a:rPr>
              <a:t> </a:t>
            </a:r>
            <a:r>
              <a:rPr lang="en-US" sz="2400" dirty="0" smtClean="0">
                <a:solidFill>
                  <a:srgbClr val="FF0000"/>
                </a:solidFill>
              </a:rPr>
              <a:t>and 19</a:t>
            </a:r>
            <a:r>
              <a:rPr lang="en-US" sz="2400" baseline="30000" dirty="0" smtClean="0">
                <a:solidFill>
                  <a:srgbClr val="FF0000"/>
                </a:solidFill>
              </a:rPr>
              <a:t>th</a:t>
            </a:r>
            <a:r>
              <a:rPr lang="en-US" sz="2400" dirty="0" smtClean="0">
                <a:solidFill>
                  <a:srgbClr val="FF0000"/>
                </a:solidFill>
              </a:rPr>
              <a:t> century)</a:t>
            </a:r>
          </a:p>
          <a:p>
            <a:endParaRPr lang="en-US" sz="2400" dirty="0" smtClean="0">
              <a:solidFill>
                <a:srgbClr val="FF0000"/>
              </a:solidFill>
            </a:endParaRPr>
          </a:p>
          <a:p>
            <a:r>
              <a:rPr lang="en-US" sz="2400" dirty="0" smtClean="0"/>
              <a:t>It spread to other parts of the </a:t>
            </a:r>
            <a:r>
              <a:rPr lang="en-US" sz="2400" dirty="0" smtClean="0">
                <a:solidFill>
                  <a:srgbClr val="FF0000"/>
                </a:solidFill>
              </a:rPr>
              <a:t>world,</a:t>
            </a:r>
            <a:r>
              <a:rPr lang="en-US" sz="2400" dirty="0" smtClean="0"/>
              <a:t> especially the U.S., where it influenced writers like </a:t>
            </a:r>
            <a:r>
              <a:rPr lang="en-US" sz="2400" dirty="0" smtClean="0">
                <a:solidFill>
                  <a:srgbClr val="FF0000"/>
                </a:solidFill>
              </a:rPr>
              <a:t>Edgar Allan Poe </a:t>
            </a:r>
            <a:r>
              <a:rPr lang="en-US" sz="2400" dirty="0" smtClean="0">
                <a:sym typeface="Wingdings" panose="05000000000000000000" pitchFamily="2" charset="2"/>
              </a:rPr>
              <a:t></a:t>
            </a:r>
            <a:endParaRPr lang="en-US" sz="2400" dirty="0" smtClean="0"/>
          </a:p>
          <a:p>
            <a:endParaRPr lang="en-US" sz="2400" dirty="0"/>
          </a:p>
        </p:txBody>
      </p:sp>
      <p:pic>
        <p:nvPicPr>
          <p:cNvPr id="2" name="Content Placeholder 1"/>
          <p:cNvPicPr>
            <a:picLocks noGrp="1" noChangeAspect="1"/>
          </p:cNvPicPr>
          <p:nvPr>
            <p:ph sz="quarter" idx="14"/>
          </p:nvPr>
        </p:nvPicPr>
        <p:blipFill>
          <a:blip r:embed="rId4">
            <a:extLst>
              <a:ext uri="{28A0092B-C50C-407E-A947-70E740481C1C}">
                <a14:useLocalDpi xmlns:a14="http://schemas.microsoft.com/office/drawing/2010/main" val="0"/>
              </a:ext>
            </a:extLst>
          </a:blip>
          <a:stretch>
            <a:fillRect/>
          </a:stretch>
        </p:blipFill>
        <p:spPr>
          <a:xfrm>
            <a:off x="5105400" y="2209800"/>
            <a:ext cx="3896677" cy="3247231"/>
          </a:xfrm>
        </p:spPr>
      </p:pic>
      <p:sp>
        <p:nvSpPr>
          <p:cNvPr id="4" name="Title 3"/>
          <p:cNvSpPr>
            <a:spLocks noGrp="1"/>
          </p:cNvSpPr>
          <p:nvPr>
            <p:ph type="title"/>
          </p:nvPr>
        </p:nvSpPr>
        <p:spPr>
          <a:xfrm>
            <a:off x="2514600" y="914400"/>
            <a:ext cx="4114800" cy="701040"/>
          </a:xfrm>
        </p:spPr>
        <p:txBody>
          <a:bodyPr/>
          <a:lstStyle/>
          <a:p>
            <a:r>
              <a:rPr lang="en-US" dirty="0" smtClean="0"/>
              <a:t>What is gothic literature?</a:t>
            </a:r>
            <a:endParaRPr lang="en-US" dirty="0"/>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77200" y="5943600"/>
            <a:ext cx="609600" cy="609600"/>
          </a:xfrm>
          <a:prstGeom prst="rect">
            <a:avLst/>
          </a:prstGeom>
        </p:spPr>
      </p:pic>
    </p:spTree>
    <p:extLst>
      <p:ext uri="{BB962C8B-B14F-4D97-AF65-F5344CB8AC3E}">
        <p14:creationId xmlns:p14="http://schemas.microsoft.com/office/powerpoint/2010/main" val="42050223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3"/>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34763" fill="hold"/>
                                        <p:tgtEl>
                                          <p:spTgt spid="3"/>
                                        </p:tgtEl>
                                      </p:cBhvr>
                                    </p:cmd>
                                  </p:childTnLst>
                                </p:cTn>
                              </p:par>
                            </p:childTnLst>
                          </p:cTn>
                        </p:par>
                      </p:childTnLst>
                    </p:cTn>
                  </p:par>
                </p:childTnLst>
              </p:cTn>
              <p:nextCondLst>
                <p:cond evt="onClick" delay="0">
                  <p:tgtEl>
                    <p:spTgt spid="3"/>
                  </p:tgtEl>
                </p:cond>
              </p:nextCondLst>
            </p:seq>
            <p:audio>
              <p:cMediaNode vol="80000">
                <p:cTn id="18"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Autofit/>
          </a:bodyPr>
          <a:lstStyle/>
          <a:p>
            <a:r>
              <a:rPr lang="en-US" sz="2400" dirty="0"/>
              <a:t>It is often grouped with </a:t>
            </a:r>
            <a:r>
              <a:rPr lang="en-US" sz="2400" dirty="0">
                <a:solidFill>
                  <a:srgbClr val="FF0000"/>
                </a:solidFill>
              </a:rPr>
              <a:t>Romantic </a:t>
            </a:r>
            <a:r>
              <a:rPr lang="en-US" sz="2400" dirty="0" smtClean="0"/>
              <a:t>literature and </a:t>
            </a:r>
            <a:r>
              <a:rPr lang="en-US" sz="2400" dirty="0" smtClean="0">
                <a:solidFill>
                  <a:srgbClr val="FF0000"/>
                </a:solidFill>
              </a:rPr>
              <a:t>CAN</a:t>
            </a:r>
            <a:r>
              <a:rPr lang="en-US" sz="2400" dirty="0" smtClean="0"/>
              <a:t> be romantic, </a:t>
            </a:r>
            <a:r>
              <a:rPr lang="en-US" sz="2400" dirty="0"/>
              <a:t>but it explores </a:t>
            </a:r>
            <a:r>
              <a:rPr lang="en-US" sz="2400" dirty="0">
                <a:solidFill>
                  <a:srgbClr val="FF0000"/>
                </a:solidFill>
              </a:rPr>
              <a:t>darker</a:t>
            </a:r>
            <a:r>
              <a:rPr lang="en-US" sz="2400" dirty="0"/>
              <a:t> and more </a:t>
            </a:r>
            <a:r>
              <a:rPr lang="en-US" sz="2400" dirty="0">
                <a:solidFill>
                  <a:srgbClr val="FF0000"/>
                </a:solidFill>
              </a:rPr>
              <a:t>tragic</a:t>
            </a:r>
            <a:r>
              <a:rPr lang="en-US" sz="2400" dirty="0"/>
              <a:t> themes than other Romantic works of the period. </a:t>
            </a:r>
            <a:endParaRPr lang="en-US" sz="2400" dirty="0" smtClean="0"/>
          </a:p>
          <a:p>
            <a:endParaRPr lang="en-US" sz="2400" dirty="0"/>
          </a:p>
          <a:p>
            <a:r>
              <a:rPr lang="en-US" sz="2400" dirty="0" smtClean="0"/>
              <a:t>This </a:t>
            </a:r>
            <a:r>
              <a:rPr lang="en-US" sz="2400" dirty="0"/>
              <a:t>genre is </a:t>
            </a:r>
            <a:r>
              <a:rPr lang="en-US" sz="2400" dirty="0" smtClean="0">
                <a:solidFill>
                  <a:srgbClr val="FF0000"/>
                </a:solidFill>
              </a:rPr>
              <a:t>rebellious</a:t>
            </a:r>
            <a:r>
              <a:rPr lang="en-US" sz="2400" dirty="0" smtClean="0"/>
              <a:t>. Gothic </a:t>
            </a:r>
            <a:r>
              <a:rPr lang="en-US" sz="2400" dirty="0"/>
              <a:t>literature </a:t>
            </a:r>
            <a:r>
              <a:rPr lang="en-US" sz="2400" dirty="0" smtClean="0"/>
              <a:t>was and is used to </a:t>
            </a:r>
            <a:r>
              <a:rPr lang="en-US" sz="2400" dirty="0"/>
              <a:t>reveal the </a:t>
            </a:r>
            <a:r>
              <a:rPr lang="en-US" sz="2400" dirty="0" smtClean="0">
                <a:solidFill>
                  <a:srgbClr val="FF0000"/>
                </a:solidFill>
              </a:rPr>
              <a:t>fears, hatred, and reality </a:t>
            </a:r>
            <a:r>
              <a:rPr lang="en-US" sz="2400" dirty="0"/>
              <a:t>that exists within </a:t>
            </a:r>
            <a:r>
              <a:rPr lang="en-US" sz="2400" dirty="0" smtClean="0">
                <a:solidFill>
                  <a:srgbClr val="FF0000"/>
                </a:solidFill>
              </a:rPr>
              <a:t>society.</a:t>
            </a:r>
            <a:endParaRPr lang="en-US" sz="2400" dirty="0">
              <a:solidFill>
                <a:srgbClr val="FF0000"/>
              </a:solidFill>
            </a:endParaRPr>
          </a:p>
          <a:p>
            <a:endParaRPr lang="en-US" sz="2400" dirty="0"/>
          </a:p>
        </p:txBody>
      </p:sp>
      <p:sp>
        <p:nvSpPr>
          <p:cNvPr id="4" name="Title 3"/>
          <p:cNvSpPr>
            <a:spLocks noGrp="1"/>
          </p:cNvSpPr>
          <p:nvPr>
            <p:ph type="title"/>
          </p:nvPr>
        </p:nvSpPr>
        <p:spPr/>
        <p:txBody>
          <a:bodyPr/>
          <a:lstStyle/>
          <a:p>
            <a:r>
              <a:rPr lang="en-US" dirty="0" smtClean="0"/>
              <a:t>What is gothic literature? (cont.)</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905000"/>
            <a:ext cx="19050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2071" y="3299564"/>
            <a:ext cx="200025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0435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endParaRPr lang="en-US" dirty="0" smtClean="0"/>
          </a:p>
          <a:p>
            <a:r>
              <a:rPr lang="en-US" sz="2500" dirty="0" smtClean="0"/>
              <a:t>There are a number of specific qualities that make gothic fiction literature different from other types of literature.</a:t>
            </a:r>
          </a:p>
          <a:p>
            <a:endParaRPr lang="en-US" sz="2500" dirty="0"/>
          </a:p>
          <a:p>
            <a:r>
              <a:rPr lang="en-US" sz="2500" dirty="0" smtClean="0"/>
              <a:t>The following is what I consider the 8 most important elements; You may NOT find ALL of these elements in a Gothic piece of literature but many will be present.</a:t>
            </a:r>
            <a:endParaRPr lang="en-US" sz="2500" dirty="0"/>
          </a:p>
        </p:txBody>
      </p:sp>
      <p:sp>
        <p:nvSpPr>
          <p:cNvPr id="5" name="Title 4"/>
          <p:cNvSpPr>
            <a:spLocks noGrp="1"/>
          </p:cNvSpPr>
          <p:nvPr>
            <p:ph type="title"/>
          </p:nvPr>
        </p:nvSpPr>
        <p:spPr>
          <a:xfrm>
            <a:off x="2514600" y="990600"/>
            <a:ext cx="4114800" cy="701040"/>
          </a:xfrm>
        </p:spPr>
        <p:txBody>
          <a:bodyPr/>
          <a:lstStyle/>
          <a:p>
            <a:r>
              <a:rPr lang="en-US" dirty="0" smtClean="0"/>
              <a:t>Elements of Gothic Literature</a:t>
            </a:r>
            <a:endParaRPr lang="en-US" dirty="0"/>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05800" y="6019800"/>
            <a:ext cx="609600" cy="609600"/>
          </a:xfrm>
          <a:prstGeom prst="rect">
            <a:avLst/>
          </a:prstGeom>
        </p:spPr>
      </p:pic>
    </p:spTree>
    <p:extLst>
      <p:ext uri="{BB962C8B-B14F-4D97-AF65-F5344CB8AC3E}">
        <p14:creationId xmlns:p14="http://schemas.microsoft.com/office/powerpoint/2010/main" val="27794987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156"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#1 Setting (Part 1)</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0662" y="4724400"/>
            <a:ext cx="2809875" cy="19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889125"/>
            <a:ext cx="426720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20287" y="1676400"/>
            <a:ext cx="3886200" cy="5539978"/>
          </a:xfrm>
          <a:prstGeom prst="rect">
            <a:avLst/>
          </a:prstGeom>
          <a:noFill/>
        </p:spPr>
        <p:txBody>
          <a:bodyPr wrap="square" rtlCol="0">
            <a:spAutoFit/>
          </a:bodyPr>
          <a:lstStyle/>
          <a:p>
            <a:r>
              <a:rPr lang="en-US" dirty="0"/>
              <a:t>•</a:t>
            </a:r>
            <a:r>
              <a:rPr lang="en-US" sz="2400" dirty="0"/>
              <a:t>Gothic literature often is set in old, </a:t>
            </a:r>
            <a:r>
              <a:rPr lang="en-US" sz="2400" dirty="0">
                <a:solidFill>
                  <a:srgbClr val="FF0000"/>
                </a:solidFill>
              </a:rPr>
              <a:t>rundown </a:t>
            </a:r>
            <a:r>
              <a:rPr lang="en-US" sz="2400" dirty="0"/>
              <a:t>structures, especially: </a:t>
            </a:r>
            <a:r>
              <a:rPr lang="en-US" sz="2400" dirty="0">
                <a:solidFill>
                  <a:srgbClr val="FF0000"/>
                </a:solidFill>
              </a:rPr>
              <a:t>castles</a:t>
            </a:r>
            <a:r>
              <a:rPr lang="en-US" sz="2400" dirty="0"/>
              <a:t>, </a:t>
            </a:r>
            <a:r>
              <a:rPr lang="en-US" sz="2400" dirty="0" smtClean="0"/>
              <a:t> </a:t>
            </a:r>
            <a:r>
              <a:rPr lang="en-US" sz="2400" dirty="0" smtClean="0">
                <a:solidFill>
                  <a:srgbClr val="FF0000"/>
                </a:solidFill>
              </a:rPr>
              <a:t>cathedrals</a:t>
            </a:r>
            <a:r>
              <a:rPr lang="en-US" sz="2400" dirty="0" smtClean="0"/>
              <a:t>, other </a:t>
            </a:r>
            <a:r>
              <a:rPr lang="en-US" sz="2400" dirty="0"/>
              <a:t>large neglected homes (like </a:t>
            </a:r>
            <a:r>
              <a:rPr lang="en-US" sz="2400" dirty="0">
                <a:solidFill>
                  <a:srgbClr val="FF0000"/>
                </a:solidFill>
              </a:rPr>
              <a:t>mansions</a:t>
            </a:r>
            <a:r>
              <a:rPr lang="en-US" sz="2400" dirty="0"/>
              <a:t>). </a:t>
            </a:r>
          </a:p>
          <a:p>
            <a:endParaRPr lang="en-US" sz="2400" dirty="0"/>
          </a:p>
          <a:p>
            <a:r>
              <a:rPr lang="en-US" sz="2400" dirty="0"/>
              <a:t>•These buildings generally include </a:t>
            </a:r>
            <a:r>
              <a:rPr lang="en-US" sz="2400" dirty="0">
                <a:solidFill>
                  <a:srgbClr val="FF0000"/>
                </a:solidFill>
              </a:rPr>
              <a:t>hidden </a:t>
            </a:r>
            <a:r>
              <a:rPr lang="en-US" sz="2400" dirty="0"/>
              <a:t>passages, trap doors, dungeons, or </a:t>
            </a:r>
            <a:r>
              <a:rPr lang="en-US" sz="2400" dirty="0">
                <a:solidFill>
                  <a:srgbClr val="FF0000"/>
                </a:solidFill>
              </a:rPr>
              <a:t>secret </a:t>
            </a:r>
            <a:r>
              <a:rPr lang="en-US" sz="2400" dirty="0"/>
              <a:t>rooms. </a:t>
            </a:r>
          </a:p>
          <a:p>
            <a:endParaRPr lang="en-US" sz="2400" dirty="0"/>
          </a:p>
          <a:p>
            <a:r>
              <a:rPr lang="en-US" sz="2400" dirty="0" smtClean="0"/>
              <a:t>•rundown</a:t>
            </a:r>
            <a:r>
              <a:rPr lang="en-US" sz="2400" dirty="0"/>
              <a:t>, </a:t>
            </a:r>
            <a:r>
              <a:rPr lang="en-US" sz="2400" dirty="0">
                <a:solidFill>
                  <a:srgbClr val="FF0000"/>
                </a:solidFill>
              </a:rPr>
              <a:t>falling apart</a:t>
            </a:r>
            <a:r>
              <a:rPr lang="en-US" sz="2400" dirty="0"/>
              <a:t>, or has been </a:t>
            </a:r>
            <a:r>
              <a:rPr lang="en-US" sz="2400" dirty="0" smtClean="0">
                <a:solidFill>
                  <a:srgbClr val="FF0000"/>
                </a:solidFill>
              </a:rPr>
              <a:t>abandoned </a:t>
            </a:r>
            <a:r>
              <a:rPr lang="en-US" sz="2400" dirty="0"/>
              <a:t>for a long time. </a:t>
            </a:r>
          </a:p>
          <a:p>
            <a:endParaRPr lang="en-US" dirty="0"/>
          </a:p>
        </p:txBody>
      </p:sp>
    </p:spTree>
    <p:extLst>
      <p:ext uri="{BB962C8B-B14F-4D97-AF65-F5344CB8AC3E}">
        <p14:creationId xmlns:p14="http://schemas.microsoft.com/office/powerpoint/2010/main" val="35698705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52400" y="1976628"/>
            <a:ext cx="4023360" cy="4005072"/>
          </a:xfrm>
        </p:spPr>
        <p:txBody>
          <a:bodyPr/>
          <a:lstStyle/>
          <a:p>
            <a:endParaRPr lang="en-US" dirty="0" smtClean="0"/>
          </a:p>
          <a:p>
            <a:r>
              <a:rPr lang="en-US" sz="2400" dirty="0" smtClean="0"/>
              <a:t>The environment </a:t>
            </a:r>
            <a:r>
              <a:rPr lang="en-US" sz="2400" dirty="0" smtClean="0">
                <a:solidFill>
                  <a:srgbClr val="FF0000"/>
                </a:solidFill>
              </a:rPr>
              <a:t>around</a:t>
            </a:r>
            <a:r>
              <a:rPr lang="en-US" sz="2400" dirty="0" smtClean="0"/>
              <a:t> the setting is a </a:t>
            </a:r>
            <a:r>
              <a:rPr lang="en-US" sz="2400" dirty="0" smtClean="0">
                <a:solidFill>
                  <a:srgbClr val="FF0000"/>
                </a:solidFill>
              </a:rPr>
              <a:t>dangerous</a:t>
            </a:r>
            <a:r>
              <a:rPr lang="en-US" sz="2400" dirty="0" smtClean="0"/>
              <a:t> or </a:t>
            </a:r>
            <a:r>
              <a:rPr lang="en-US" sz="2400" dirty="0" smtClean="0">
                <a:solidFill>
                  <a:srgbClr val="FF0000"/>
                </a:solidFill>
              </a:rPr>
              <a:t>exposed</a:t>
            </a:r>
            <a:r>
              <a:rPr lang="en-US" sz="2400" dirty="0" smtClean="0"/>
              <a:t> atmosphere. </a:t>
            </a:r>
          </a:p>
          <a:p>
            <a:endParaRPr lang="en-US" sz="2400" dirty="0" smtClean="0"/>
          </a:p>
          <a:p>
            <a:r>
              <a:rPr lang="en-US" sz="2400" dirty="0" smtClean="0"/>
              <a:t>Generally there are dark </a:t>
            </a:r>
            <a:r>
              <a:rPr lang="en-US" sz="2400" dirty="0" smtClean="0">
                <a:solidFill>
                  <a:srgbClr val="FF0000"/>
                </a:solidFill>
              </a:rPr>
              <a:t>forests</a:t>
            </a:r>
            <a:r>
              <a:rPr lang="en-US" sz="2400" dirty="0" smtClean="0"/>
              <a:t>, large  </a:t>
            </a:r>
            <a:r>
              <a:rPr lang="en-US" sz="2400" dirty="0" smtClean="0">
                <a:solidFill>
                  <a:srgbClr val="FF0000"/>
                </a:solidFill>
              </a:rPr>
              <a:t>mountains</a:t>
            </a:r>
            <a:r>
              <a:rPr lang="en-US" sz="2400" dirty="0" smtClean="0"/>
              <a:t>, </a:t>
            </a:r>
            <a:r>
              <a:rPr lang="en-US" sz="2400" dirty="0" smtClean="0">
                <a:solidFill>
                  <a:srgbClr val="FF0000"/>
                </a:solidFill>
              </a:rPr>
              <a:t>stormy</a:t>
            </a:r>
            <a:r>
              <a:rPr lang="en-US" sz="2400" dirty="0" smtClean="0"/>
              <a:t> weather, or areas </a:t>
            </a:r>
            <a:r>
              <a:rPr lang="en-US" sz="2400" dirty="0" smtClean="0">
                <a:solidFill>
                  <a:srgbClr val="FF0000"/>
                </a:solidFill>
              </a:rPr>
              <a:t>far</a:t>
            </a:r>
            <a:r>
              <a:rPr lang="en-US" sz="2400" dirty="0" smtClean="0"/>
              <a:t> </a:t>
            </a:r>
            <a:r>
              <a:rPr lang="en-US" sz="2400" dirty="0" smtClean="0">
                <a:solidFill>
                  <a:schemeClr val="bg1"/>
                </a:solidFill>
              </a:rPr>
              <a:t>a</a:t>
            </a:r>
            <a:r>
              <a:rPr lang="en-US" sz="2400" dirty="0" smtClean="0"/>
              <a:t>way from civilization (areas that are </a:t>
            </a:r>
            <a:r>
              <a:rPr lang="en-US" sz="2400" b="1" dirty="0" smtClean="0">
                <a:solidFill>
                  <a:srgbClr val="FF0000"/>
                </a:solidFill>
              </a:rPr>
              <a:t>isolated</a:t>
            </a:r>
            <a:r>
              <a:rPr lang="en-US" sz="2400" dirty="0" smtClean="0"/>
              <a:t>)</a:t>
            </a:r>
          </a:p>
          <a:p>
            <a:endParaRPr lang="en-US" dirty="0" smtClean="0"/>
          </a:p>
          <a:p>
            <a:endParaRPr lang="en-US" dirty="0" smtClean="0"/>
          </a:p>
        </p:txBody>
      </p:sp>
      <p:pic>
        <p:nvPicPr>
          <p:cNvPr id="5" name="Content Placeholder 4"/>
          <p:cNvPicPr>
            <a:picLocks noGrp="1" noChangeAspect="1"/>
          </p:cNvPicPr>
          <p:nvPr>
            <p:ph sz="quarter" idx="14"/>
          </p:nvPr>
        </p:nvPicPr>
        <p:blipFill>
          <a:blip r:embed="rId4">
            <a:extLst>
              <a:ext uri="{28A0092B-C50C-407E-A947-70E740481C1C}">
                <a14:useLocalDpi xmlns:a14="http://schemas.microsoft.com/office/drawing/2010/main" val="0"/>
              </a:ext>
            </a:extLst>
          </a:blip>
          <a:stretch>
            <a:fillRect/>
          </a:stretch>
        </p:blipFill>
        <p:spPr>
          <a:xfrm>
            <a:off x="5524657" y="1524000"/>
            <a:ext cx="3187543" cy="2362200"/>
          </a:xfrm>
        </p:spPr>
      </p:pic>
      <p:sp>
        <p:nvSpPr>
          <p:cNvPr id="4" name="Title 3"/>
          <p:cNvSpPr>
            <a:spLocks noGrp="1"/>
          </p:cNvSpPr>
          <p:nvPr>
            <p:ph type="title"/>
          </p:nvPr>
        </p:nvSpPr>
        <p:spPr/>
        <p:txBody>
          <a:bodyPr/>
          <a:lstStyle/>
          <a:p>
            <a:r>
              <a:rPr lang="en-US" dirty="0" smtClean="0"/>
              <a:t>#1:</a:t>
            </a:r>
            <a:br>
              <a:rPr lang="en-US" dirty="0" smtClean="0"/>
            </a:br>
            <a:r>
              <a:rPr lang="en-US" dirty="0" smtClean="0"/>
              <a:t>environment (setting part 2)</a:t>
            </a:r>
            <a:endParaRPr lang="en-US" dirty="0"/>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53400" y="5943600"/>
            <a:ext cx="609600" cy="609600"/>
          </a:xfrm>
          <a:prstGeom prst="rect">
            <a:avLst/>
          </a:prstGeom>
        </p:spPr>
      </p:pic>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4038600"/>
            <a:ext cx="350520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75980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806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lnSpcReduction="10000"/>
          </a:bodyPr>
          <a:lstStyle/>
          <a:p>
            <a:endParaRPr lang="en-US" dirty="0" smtClean="0"/>
          </a:p>
          <a:p>
            <a:r>
              <a:rPr lang="en-US" dirty="0" smtClean="0"/>
              <a:t>Gothic literature stresses an atmosphere </a:t>
            </a:r>
            <a:r>
              <a:rPr lang="en-US" dirty="0" smtClean="0">
                <a:solidFill>
                  <a:srgbClr val="FF0000"/>
                </a:solidFill>
              </a:rPr>
              <a:t>of mystery, horror, and dread.</a:t>
            </a:r>
            <a:r>
              <a:rPr lang="en-US" dirty="0" smtClean="0"/>
              <a:t>  This could also be considered as part of the setting.</a:t>
            </a:r>
          </a:p>
          <a:p>
            <a:endParaRPr lang="en-US" dirty="0"/>
          </a:p>
          <a:p>
            <a:r>
              <a:rPr lang="en-US" dirty="0" smtClean="0"/>
              <a:t>This atmosphere is usually enhanced by the </a:t>
            </a:r>
            <a:r>
              <a:rPr lang="en-US" dirty="0" smtClean="0">
                <a:solidFill>
                  <a:srgbClr val="FF0000"/>
                </a:solidFill>
              </a:rPr>
              <a:t>“unknown”. </a:t>
            </a:r>
            <a:r>
              <a:rPr lang="en-US" dirty="0" smtClean="0"/>
              <a:t>Often the plot itself is built around a mystery, such as unknown parentage, a disappearance, or some other inexplicable (unable to explain) event.</a:t>
            </a:r>
          </a:p>
          <a:p>
            <a:endParaRPr lang="en-US" dirty="0"/>
          </a:p>
        </p:txBody>
      </p:sp>
      <p:pic>
        <p:nvPicPr>
          <p:cNvPr id="5" name="Content Placeholder 4"/>
          <p:cNvPicPr>
            <a:picLocks noGrp="1" noChangeAspect="1"/>
          </p:cNvPicPr>
          <p:nvPr>
            <p:ph sz="quarter" idx="14"/>
          </p:nvPr>
        </p:nvPicPr>
        <p:blipFill>
          <a:blip r:embed="rId4">
            <a:extLst>
              <a:ext uri="{28A0092B-C50C-407E-A947-70E740481C1C}">
                <a14:useLocalDpi xmlns:a14="http://schemas.microsoft.com/office/drawing/2010/main" val="0"/>
              </a:ext>
            </a:extLst>
          </a:blip>
          <a:stretch>
            <a:fillRect/>
          </a:stretch>
        </p:blipFill>
        <p:spPr>
          <a:xfrm>
            <a:off x="4664075" y="2623611"/>
            <a:ext cx="4022725" cy="2799816"/>
          </a:xfrm>
        </p:spPr>
      </p:pic>
      <p:sp>
        <p:nvSpPr>
          <p:cNvPr id="4" name="Title 3"/>
          <p:cNvSpPr>
            <a:spLocks noGrp="1"/>
          </p:cNvSpPr>
          <p:nvPr>
            <p:ph type="title"/>
          </p:nvPr>
        </p:nvSpPr>
        <p:spPr/>
        <p:txBody>
          <a:bodyPr/>
          <a:lstStyle/>
          <a:p>
            <a:r>
              <a:rPr lang="en-US" dirty="0" smtClean="0"/>
              <a:t>#1:</a:t>
            </a:r>
            <a:br>
              <a:rPr lang="en-US" dirty="0" smtClean="0"/>
            </a:br>
            <a:r>
              <a:rPr lang="en-US" dirty="0" smtClean="0"/>
              <a:t>Atmosphere (Setting Part 3)</a:t>
            </a:r>
            <a:endParaRPr lang="en-US" dirty="0"/>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77200" y="5943600"/>
            <a:ext cx="609600" cy="609600"/>
          </a:xfrm>
          <a:prstGeom prst="rect">
            <a:avLst/>
          </a:prstGeom>
        </p:spPr>
      </p:pic>
    </p:spTree>
    <p:extLst>
      <p:ext uri="{BB962C8B-B14F-4D97-AF65-F5344CB8AC3E}">
        <p14:creationId xmlns:p14="http://schemas.microsoft.com/office/powerpoint/2010/main" val="41872439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9668"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lnSpcReduction="10000"/>
          </a:bodyPr>
          <a:lstStyle/>
          <a:p>
            <a:r>
              <a:rPr lang="en-US" sz="2400" dirty="0" smtClean="0"/>
              <a:t>What’s an ancient prophecy?</a:t>
            </a:r>
          </a:p>
          <a:p>
            <a:r>
              <a:rPr lang="en-US" sz="2400" dirty="0" smtClean="0"/>
              <a:t> </a:t>
            </a:r>
            <a:r>
              <a:rPr lang="en-US" sz="2400" dirty="0"/>
              <a:t>A</a:t>
            </a:r>
            <a:r>
              <a:rPr lang="en-US" sz="2400" dirty="0" smtClean="0"/>
              <a:t> very old </a:t>
            </a:r>
            <a:r>
              <a:rPr lang="en-US" sz="2400" dirty="0" smtClean="0">
                <a:solidFill>
                  <a:srgbClr val="FF0000"/>
                </a:solidFill>
              </a:rPr>
              <a:t>prediction</a:t>
            </a:r>
            <a:r>
              <a:rPr lang="en-US" sz="2400" dirty="0" smtClean="0"/>
              <a:t> of something that is going to happen. </a:t>
            </a:r>
          </a:p>
          <a:p>
            <a:endParaRPr lang="en-US" sz="2400" dirty="0" smtClean="0"/>
          </a:p>
          <a:p>
            <a:r>
              <a:rPr lang="en-US" sz="2400" dirty="0" smtClean="0"/>
              <a:t>In Gothic literature, ancient prophecies are usually </a:t>
            </a:r>
            <a:r>
              <a:rPr lang="en-US" sz="2400" dirty="0" smtClean="0">
                <a:solidFill>
                  <a:srgbClr val="FF0000"/>
                </a:solidFill>
              </a:rPr>
              <a:t>connected </a:t>
            </a:r>
            <a:r>
              <a:rPr lang="en-US" sz="2400" dirty="0" smtClean="0"/>
              <a:t>with the old </a:t>
            </a:r>
            <a:r>
              <a:rPr lang="en-US" sz="2400" dirty="0" smtClean="0">
                <a:solidFill>
                  <a:srgbClr val="FF0000"/>
                </a:solidFill>
              </a:rPr>
              <a:t>castle, mansion, or estate</a:t>
            </a:r>
            <a:r>
              <a:rPr lang="en-US" sz="2400" dirty="0" smtClean="0"/>
              <a:t>; or, connected to its </a:t>
            </a:r>
            <a:r>
              <a:rPr lang="en-US" sz="2400" dirty="0" smtClean="0">
                <a:solidFill>
                  <a:srgbClr val="FF0000"/>
                </a:solidFill>
              </a:rPr>
              <a:t>present</a:t>
            </a:r>
            <a:r>
              <a:rPr lang="en-US" sz="2400" dirty="0" smtClean="0"/>
              <a:t> or </a:t>
            </a:r>
            <a:r>
              <a:rPr lang="en-US" sz="2400" dirty="0" smtClean="0">
                <a:solidFill>
                  <a:srgbClr val="FF0000"/>
                </a:solidFill>
              </a:rPr>
              <a:t>former</a:t>
            </a:r>
            <a:r>
              <a:rPr lang="en-US" sz="2400" dirty="0" smtClean="0"/>
              <a:t> inhabitants.  </a:t>
            </a:r>
            <a:endParaRPr lang="en-US" sz="2400" dirty="0"/>
          </a:p>
        </p:txBody>
      </p:sp>
      <p:pic>
        <p:nvPicPr>
          <p:cNvPr id="5" name="Content Placeholder 4"/>
          <p:cNvPicPr>
            <a:picLocks noGrp="1" noChangeAspect="1"/>
          </p:cNvPicPr>
          <p:nvPr>
            <p:ph sz="quarter" idx="14"/>
          </p:nvPr>
        </p:nvPicPr>
        <p:blipFill>
          <a:blip r:embed="rId4" cstate="print">
            <a:extLst>
              <a:ext uri="{28A0092B-C50C-407E-A947-70E740481C1C}">
                <a14:useLocalDpi xmlns:a14="http://schemas.microsoft.com/office/drawing/2010/main" val="0"/>
              </a:ext>
            </a:extLst>
          </a:blip>
          <a:stretch>
            <a:fillRect/>
          </a:stretch>
        </p:blipFill>
        <p:spPr>
          <a:xfrm>
            <a:off x="4724400" y="2209800"/>
            <a:ext cx="4022725" cy="1751368"/>
          </a:xfrm>
        </p:spPr>
      </p:pic>
      <p:sp>
        <p:nvSpPr>
          <p:cNvPr id="4" name="Title 3"/>
          <p:cNvSpPr>
            <a:spLocks noGrp="1"/>
          </p:cNvSpPr>
          <p:nvPr>
            <p:ph type="title"/>
          </p:nvPr>
        </p:nvSpPr>
        <p:spPr/>
        <p:txBody>
          <a:bodyPr/>
          <a:lstStyle/>
          <a:p>
            <a:r>
              <a:rPr lang="en-US" dirty="0" smtClean="0"/>
              <a:t>#2:</a:t>
            </a:r>
            <a:br>
              <a:rPr lang="en-US" dirty="0" smtClean="0"/>
            </a:br>
            <a:r>
              <a:rPr lang="en-US" dirty="0" smtClean="0"/>
              <a:t>An ancient prophecy</a:t>
            </a:r>
            <a:endParaRPr lang="en-US" dirty="0"/>
          </a:p>
        </p:txBody>
      </p:sp>
      <p:sp>
        <p:nvSpPr>
          <p:cNvPr id="6" name="TextBox 5"/>
          <p:cNvSpPr txBox="1"/>
          <p:nvPr/>
        </p:nvSpPr>
        <p:spPr>
          <a:xfrm>
            <a:off x="4724400" y="4419600"/>
            <a:ext cx="4038600" cy="1200329"/>
          </a:xfrm>
          <a:prstGeom prst="rect">
            <a:avLst/>
          </a:prstGeom>
          <a:noFill/>
        </p:spPr>
        <p:txBody>
          <a:bodyPr wrap="square" rtlCol="0">
            <a:spAutoFit/>
          </a:bodyPr>
          <a:lstStyle/>
          <a:p>
            <a:r>
              <a:rPr lang="en-US" dirty="0" smtClean="0"/>
              <a:t>In the “Harry Potter” series, Harry’s parents hide him among humans as a child because of a prophecy that said Harry would grow up to defeat Lord </a:t>
            </a:r>
            <a:r>
              <a:rPr lang="en-US" dirty="0" err="1" smtClean="0"/>
              <a:t>Voldemort</a:t>
            </a:r>
            <a:r>
              <a:rPr lang="en-US" dirty="0" smtClean="0"/>
              <a:t>.</a:t>
            </a:r>
            <a:endParaRPr lang="en-US" dirty="0"/>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53400" y="5943600"/>
            <a:ext cx="609600" cy="609600"/>
          </a:xfrm>
          <a:prstGeom prst="rect">
            <a:avLst/>
          </a:prstGeom>
        </p:spPr>
      </p:pic>
    </p:spTree>
    <p:extLst>
      <p:ext uri="{BB962C8B-B14F-4D97-AF65-F5344CB8AC3E}">
        <p14:creationId xmlns:p14="http://schemas.microsoft.com/office/powerpoint/2010/main" val="18394310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5489"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5885</TotalTime>
  <Words>1206</Words>
  <Application>Microsoft Office PowerPoint</Application>
  <PresentationFormat>On-screen Show (4:3)</PresentationFormat>
  <Paragraphs>154</Paragraphs>
  <Slides>20</Slides>
  <Notes>0</Notes>
  <HiddenSlides>0</HiddenSlides>
  <MMClips>12</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BlackTie</vt:lpstr>
      <vt:lpstr>Elements of Gothic Literature (Gothic fiction)</vt:lpstr>
      <vt:lpstr>Warm-up</vt:lpstr>
      <vt:lpstr>What is gothic literature?</vt:lpstr>
      <vt:lpstr>What is gothic literature? (cont.)</vt:lpstr>
      <vt:lpstr>Elements of Gothic Literature</vt:lpstr>
      <vt:lpstr>#1 Setting (Part 1)</vt:lpstr>
      <vt:lpstr>#1: environment (setting part 2)</vt:lpstr>
      <vt:lpstr>#1: Atmosphere (Setting Part 3)</vt:lpstr>
      <vt:lpstr>#2: An ancient prophecy</vt:lpstr>
      <vt:lpstr>#3: Supernatural or otherwise inexplicable events</vt:lpstr>
      <vt:lpstr>#4 CHARACTERS</vt:lpstr>
      <vt:lpstr>#4: characters  the isolation of the protagonist </vt:lpstr>
      <vt:lpstr>#5: suspense &amp; drama</vt:lpstr>
      <vt:lpstr>#6: Vocabulary</vt:lpstr>
      <vt:lpstr>#7: Metonymy of gloom and horror</vt:lpstr>
      <vt:lpstr>#7 More metonymies for “gloom and dooM”</vt:lpstr>
      <vt:lpstr>#8 Mood and tone</vt:lpstr>
      <vt:lpstr>Gothic text examples</vt:lpstr>
      <vt:lpstr>HOMEWORK</vt:lpstr>
      <vt:lpstr>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Elements of Gothic Literature</dc:title>
  <dc:creator>Pancake, Meredith</dc:creator>
  <cp:lastModifiedBy>Owner</cp:lastModifiedBy>
  <cp:revision>100</cp:revision>
  <dcterms:created xsi:type="dcterms:W3CDTF">2013-08-09T20:45:51Z</dcterms:created>
  <dcterms:modified xsi:type="dcterms:W3CDTF">2015-11-09T05:51:05Z</dcterms:modified>
</cp:coreProperties>
</file>