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8" r:id="rId5"/>
    <p:sldId id="272" r:id="rId6"/>
    <p:sldId id="259" r:id="rId7"/>
    <p:sldId id="270" r:id="rId8"/>
    <p:sldId id="269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12192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352800" y="2362200"/>
            <a:ext cx="54864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0534" y="3045461"/>
            <a:ext cx="5350933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420534" y="2397760"/>
            <a:ext cx="5350933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E1CEE237-6677-4629-AA21-FFDD2C33B8A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D2A3DF-F954-4A6D-984A-3FF0A0046E64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E237-6677-4629-AA21-FFDD2C33B8A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A3DF-F954-4A6D-984A-3FF0A0046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6832600" y="3428736"/>
            <a:ext cx="6858000" cy="211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10261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1"/>
            <a:ext cx="88392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E237-6677-4629-AA21-FFDD2C33B8A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A3DF-F954-4A6D-984A-3FF0A0046E6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52000" y="914401"/>
            <a:ext cx="1235973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609600" y="2020824"/>
            <a:ext cx="109728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CEE237-6677-4629-AA21-FFDD2C33B8A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2D2A3DF-F954-4A6D-984A-3FF0A0046E6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12192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12192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352800" y="3368040"/>
            <a:ext cx="54864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3372070" y="3367247"/>
            <a:ext cx="5447863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3358057" y="4084577"/>
            <a:ext cx="5475889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E237-6677-4629-AA21-FFDD2C33B8A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D2A3DF-F954-4A6D-984A-3FF0A0046E6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609601" y="2020824"/>
            <a:ext cx="536448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6217920" y="2020824"/>
            <a:ext cx="536448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1CEE237-6677-4629-AA21-FFDD2C33B8A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2D2A3DF-F954-4A6D-984A-3FF0A0046E6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609601" y="2819400"/>
            <a:ext cx="536448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6217920" y="2816352"/>
            <a:ext cx="536448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020824"/>
            <a:ext cx="536448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6217920" y="2020824"/>
            <a:ext cx="536448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1CEE237-6677-4629-AA21-FFDD2C33B8A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2D2A3DF-F954-4A6D-984A-3FF0A0046E6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E237-6677-4629-AA21-FFDD2C33B8A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D2A3DF-F954-4A6D-984A-3FF0A0046E6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E237-6677-4629-AA21-FFDD2C33B8A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D2A3DF-F954-4A6D-984A-3FF0A0046E6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981200" y="1914526"/>
            <a:ext cx="82296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316480" y="5513832"/>
            <a:ext cx="755904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1CEE237-6677-4629-AA21-FFDD2C33B8A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2D2A3DF-F954-4A6D-984A-3FF0A0046E6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69612" y="2026918"/>
            <a:ext cx="7252776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316480" y="5516880"/>
            <a:ext cx="755904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352800" y="975360"/>
            <a:ext cx="54864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3975100" y="273180"/>
            <a:ext cx="4241800" cy="292100"/>
          </a:xfrm>
        </p:spPr>
        <p:txBody>
          <a:bodyPr/>
          <a:lstStyle/>
          <a:p>
            <a:fld id="{E1CEE237-6677-4629-AA21-FFDD2C33B8A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5384800" y="6172200"/>
            <a:ext cx="1422400" cy="304800"/>
          </a:xfrm>
        </p:spPr>
        <p:txBody>
          <a:bodyPr/>
          <a:lstStyle/>
          <a:p>
            <a:fld id="{E2D2A3DF-F954-4A6D-984A-3FF0A0046E6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930400" y="6486525"/>
            <a:ext cx="83312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4"/>
            <a:ext cx="12192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19301"/>
            <a:ext cx="109728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75100" y="273180"/>
            <a:ext cx="42418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E1CEE237-6677-4629-AA21-FFDD2C33B8A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0400" y="6486525"/>
            <a:ext cx="83312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4800" y="6172200"/>
            <a:ext cx="14224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E2D2A3DF-F954-4A6D-984A-3FF0A0046E6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12192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2800" y="975360"/>
            <a:ext cx="54864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luHwh3hJh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vrG4E4CtZ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7850" y="2169746"/>
            <a:ext cx="2143125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15" y="1754707"/>
            <a:ext cx="2013397" cy="27723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61386" y="2448395"/>
            <a:ext cx="548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The Tell-Tale Heart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b</a:t>
            </a:r>
            <a:r>
              <a:rPr lang="en-US" sz="2800" dirty="0" smtClean="0">
                <a:solidFill>
                  <a:srgbClr val="FF0000"/>
                </a:solidFill>
              </a:rPr>
              <a:t>y Edgar </a:t>
            </a:r>
            <a:r>
              <a:rPr lang="en-US" sz="2800" dirty="0" smtClean="0">
                <a:solidFill>
                  <a:srgbClr val="FF0000"/>
                </a:solidFill>
              </a:rPr>
              <a:t>Allan Poe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75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6975" y="2279561"/>
            <a:ext cx="50227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</a:rPr>
              <a:t>November 9th, 2015</a:t>
            </a:r>
          </a:p>
          <a:p>
            <a:endParaRPr lang="en-US" sz="2800" b="1" u="sng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</a:rPr>
              <a:t>Write homework </a:t>
            </a:r>
            <a:r>
              <a:rPr lang="en-US" sz="2800" b="1" dirty="0">
                <a:solidFill>
                  <a:srgbClr val="FF0000"/>
                </a:solidFill>
              </a:rPr>
              <a:t>in </a:t>
            </a:r>
            <a:r>
              <a:rPr lang="en-US" sz="2800" b="1" dirty="0" smtClean="0">
                <a:solidFill>
                  <a:srgbClr val="FF0000"/>
                </a:solidFill>
              </a:rPr>
              <a:t>agenda</a:t>
            </a:r>
          </a:p>
          <a:p>
            <a:endParaRPr lang="en-US" sz="2800" b="1" u="sng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</a:rPr>
              <a:t>Get out </a:t>
            </a:r>
            <a:r>
              <a:rPr lang="en-US" sz="2800" b="1" dirty="0" smtClean="0">
                <a:solidFill>
                  <a:srgbClr val="FF0000"/>
                </a:solidFill>
              </a:rPr>
              <a:t>a </a:t>
            </a:r>
            <a:r>
              <a:rPr lang="en-US" sz="2800" b="1" dirty="0" smtClean="0">
                <a:solidFill>
                  <a:srgbClr val="FF0000"/>
                </a:solidFill>
              </a:rPr>
              <a:t>writing utensil and a loose-leaf sheet of </a:t>
            </a:r>
            <a:r>
              <a:rPr lang="en-US" sz="2800" b="1" dirty="0" smtClean="0">
                <a:solidFill>
                  <a:srgbClr val="FF0000"/>
                </a:solidFill>
              </a:rPr>
              <a:t>paper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31831"/>
            <a:ext cx="4387403" cy="4666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43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30344" y="2112135"/>
            <a:ext cx="5223455" cy="4064827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3600" dirty="0" smtClean="0">
                <a:solidFill>
                  <a:srgbClr val="FF0000"/>
                </a:solidFill>
                <a:latin typeface="AR DARLING" panose="02000000000000000000" pitchFamily="2" charset="0"/>
              </a:rPr>
              <a:t>Author Technique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dirty="0" smtClean="0">
                <a:latin typeface="AR DARLING" panose="02000000000000000000" pitchFamily="2" charset="0"/>
              </a:rPr>
              <a:t>How might an author describe a character’s anxiety or fear?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dirty="0" smtClean="0">
                <a:latin typeface="AR DARLING" panose="02000000000000000000" pitchFamily="2" charset="0"/>
              </a:rPr>
              <a:t>What vivid words might an author use to describe dramatic sights and sounds?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dirty="0" smtClean="0">
                <a:latin typeface="AR DARLING" panose="02000000000000000000" pitchFamily="2" charset="0"/>
              </a:rPr>
              <a:t>How might an author use repeating words, phrases or character’s actions to create suspense?</a:t>
            </a:r>
          </a:p>
          <a:p>
            <a:endParaRPr 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SUSPENSE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53037" y="2343955"/>
            <a:ext cx="406972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solidFill>
                  <a:schemeClr val="bg2"/>
                </a:solidFill>
                <a:latin typeface="AR DARLING"/>
                <a:hlinkClick r:id="rId2"/>
              </a:rPr>
              <a:t>A “hook” </a:t>
            </a:r>
            <a:r>
              <a:rPr lang="en-US" sz="2800" u="sng" dirty="0" smtClean="0">
                <a:solidFill>
                  <a:schemeClr val="bg2"/>
                </a:solidFill>
                <a:latin typeface="AR DARLING"/>
                <a:hlinkClick r:id="rId2"/>
              </a:rPr>
              <a:t>is used </a:t>
            </a:r>
            <a:r>
              <a:rPr lang="en-US" sz="2800" u="sng" dirty="0">
                <a:solidFill>
                  <a:schemeClr val="bg2"/>
                </a:solidFill>
                <a:latin typeface="AR DARLING"/>
                <a:hlinkClick r:id="rId2"/>
              </a:rPr>
              <a:t>to create a sense of excitement, tension, dread, or fear about what will happen next.</a:t>
            </a:r>
          </a:p>
          <a:p>
            <a:endParaRPr lang="en-US" sz="2000" dirty="0" smtClean="0">
              <a:solidFill>
                <a:schemeClr val="bg2"/>
              </a:solidFill>
              <a:hlinkClick r:id="rId2"/>
            </a:endParaRPr>
          </a:p>
          <a:p>
            <a:endParaRPr lang="en-US" dirty="0">
              <a:solidFill>
                <a:schemeClr val="bg2"/>
              </a:solidFill>
              <a:hlinkClick r:id="rId2"/>
            </a:endParaRPr>
          </a:p>
          <a:p>
            <a:endParaRPr lang="en-US" dirty="0" smtClean="0">
              <a:solidFill>
                <a:schemeClr val="bg2"/>
              </a:solidFill>
              <a:hlinkClick r:id="rId2"/>
            </a:endParaRPr>
          </a:p>
          <a:p>
            <a:endParaRPr lang="en-US" dirty="0">
              <a:solidFill>
                <a:schemeClr val="bg2"/>
              </a:solidFill>
              <a:hlinkClick r:id="rId2"/>
            </a:endParaRPr>
          </a:p>
          <a:p>
            <a:r>
              <a:rPr lang="en-US" dirty="0" smtClean="0">
                <a:solidFill>
                  <a:schemeClr val="bg2"/>
                </a:solidFill>
                <a:hlinkClick r:id="rId2"/>
              </a:rPr>
              <a:t>https</a:t>
            </a:r>
            <a:r>
              <a:rPr lang="en-US" dirty="0">
                <a:solidFill>
                  <a:schemeClr val="bg2"/>
                </a:solidFill>
                <a:hlinkClick r:id="rId2"/>
              </a:rPr>
              <a:t>://</a:t>
            </a:r>
            <a:r>
              <a:rPr lang="en-US" dirty="0" smtClean="0">
                <a:solidFill>
                  <a:schemeClr val="bg2"/>
                </a:solidFill>
                <a:hlinkClick r:id="rId2"/>
              </a:rPr>
              <a:t>www.youtube.com/watch?v=sluHwh3hJhI</a:t>
            </a:r>
            <a:endParaRPr lang="en-US" dirty="0" smtClean="0">
              <a:solidFill>
                <a:schemeClr val="bg2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17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listen to THE STORY…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58343" y="4993684"/>
            <a:ext cx="28977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www.youtube.com/watch?v=nvrG4E4CtZM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442434" y="2085612"/>
            <a:ext cx="35803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Since we read </a:t>
            </a:r>
            <a:r>
              <a:rPr lang="en-US" sz="2400" i="1" dirty="0" smtClean="0">
                <a:solidFill>
                  <a:srgbClr val="FF0000"/>
                </a:solidFill>
              </a:rPr>
              <a:t>The Tell-Tale Heart</a:t>
            </a:r>
            <a:r>
              <a:rPr lang="en-US" sz="2400" dirty="0" smtClean="0"/>
              <a:t> for </a:t>
            </a:r>
            <a:r>
              <a:rPr lang="en-US" sz="2400" b="1" dirty="0" smtClean="0"/>
              <a:t>Homework (I hope you did!)</a:t>
            </a:r>
            <a:r>
              <a:rPr lang="en-US" sz="2400" dirty="0" smtClean="0"/>
              <a:t>, let’s listen to the audio version…</a:t>
            </a:r>
          </a:p>
          <a:p>
            <a:endParaRPr lang="en-US" sz="2400" dirty="0"/>
          </a:p>
          <a:p>
            <a:r>
              <a:rPr lang="en-US" sz="2400" dirty="0" smtClean="0"/>
              <a:t>During the audio, follow these instructions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782614" y="1964353"/>
            <a:ext cx="51901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</a:t>
            </a:r>
            <a:r>
              <a:rPr lang="en-US" sz="2400" dirty="0"/>
              <a:t>was the </a:t>
            </a:r>
            <a:r>
              <a:rPr lang="en-US" sz="2400" b="1" u="sng" dirty="0"/>
              <a:t>difference in mood/tone </a:t>
            </a:r>
            <a:r>
              <a:rPr lang="en-US" sz="2400" dirty="0"/>
              <a:t>when you read the story yourself and when listening to someone else read it? </a:t>
            </a:r>
            <a:endParaRPr lang="en-US" sz="2400" dirty="0" smtClean="0"/>
          </a:p>
          <a:p>
            <a:endParaRPr lang="en-US" sz="2400" b="1" u="sng" dirty="0"/>
          </a:p>
          <a:p>
            <a:r>
              <a:rPr lang="en-US" sz="2400" b="1" u="sng" dirty="0" smtClean="0"/>
              <a:t>How </a:t>
            </a:r>
            <a:r>
              <a:rPr lang="en-US" sz="2400" b="1" u="sng" dirty="0"/>
              <a:t>does word choice affect mood and </a:t>
            </a:r>
            <a:r>
              <a:rPr lang="en-US" sz="2400" b="1" u="sng" dirty="0" smtClean="0"/>
              <a:t>tone?</a:t>
            </a:r>
          </a:p>
          <a:p>
            <a:pPr marL="457200" indent="-457200">
              <a:buFont typeface="+mj-lt"/>
              <a:buAutoNum type="arabicPeriod"/>
            </a:pPr>
            <a:endParaRPr lang="en-US" sz="2400" b="1" u="sng" dirty="0"/>
          </a:p>
          <a:p>
            <a:r>
              <a:rPr lang="en-US" sz="2400" dirty="0" smtClean="0"/>
              <a:t>Write  </a:t>
            </a:r>
            <a:r>
              <a:rPr lang="en-US" sz="2400" dirty="0"/>
              <a:t>a short response as we </a:t>
            </a:r>
            <a:r>
              <a:rPr lang="en-US" sz="2400" b="1" dirty="0" smtClean="0">
                <a:solidFill>
                  <a:srgbClr val="FF0000"/>
                </a:solidFill>
              </a:rPr>
              <a:t>listen. Turn in to me </a:t>
            </a:r>
            <a:r>
              <a:rPr lang="en-US" sz="2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494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48237" y="2072340"/>
            <a:ext cx="10972800" cy="447012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0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Passage: </a:t>
            </a:r>
          </a:p>
          <a:p>
            <a:pPr algn="l"/>
            <a:r>
              <a:rPr lang="en-US" sz="3000" dirty="0" smtClean="0">
                <a:latin typeface="Baskerville Old Face" panose="02020602080505020303" pitchFamily="18" charset="0"/>
              </a:rPr>
              <a:t>“I heard all things in the heaven and in the earth. I heard many things in hell. How, then, am I mad? Hearken! And observe how healthily—how calmly I can tell you the whole story.”</a:t>
            </a:r>
          </a:p>
          <a:p>
            <a:pPr algn="l"/>
            <a:endParaRPr lang="en-US" sz="3000" dirty="0" smtClean="0">
              <a:latin typeface="Baskerville Old Face" panose="02020602080505020303" pitchFamily="18" charset="0"/>
            </a:endParaRPr>
          </a:p>
          <a:p>
            <a:pPr algn="l"/>
            <a:r>
              <a:rPr lang="en-US" sz="30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Key Words: </a:t>
            </a:r>
          </a:p>
          <a:p>
            <a:pPr algn="l"/>
            <a:r>
              <a:rPr lang="en-US" sz="3000" dirty="0" smtClean="0">
                <a:latin typeface="Baskerville Old Face" panose="02020602080505020303" pitchFamily="18" charset="0"/>
              </a:rPr>
              <a:t>Heaven, earth, hell; “How, then, am I mad?”</a:t>
            </a:r>
          </a:p>
          <a:p>
            <a:pPr algn="l"/>
            <a:endParaRPr lang="en-US" sz="3000" dirty="0" smtClean="0">
              <a:latin typeface="Baskerville Old Face" panose="02020602080505020303" pitchFamily="18" charset="0"/>
            </a:endParaRPr>
          </a:p>
          <a:p>
            <a:pPr algn="l"/>
            <a:r>
              <a:rPr lang="en-US" sz="30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The Mood: </a:t>
            </a:r>
          </a:p>
          <a:p>
            <a:pPr algn="l"/>
            <a:r>
              <a:rPr lang="en-US" sz="3000" dirty="0" smtClean="0">
                <a:latin typeface="Baskerville Old Face" panose="02020602080505020303" pitchFamily="18" charset="0"/>
              </a:rPr>
              <a:t>It makes us feel like we are dealing with something supernatural. The feel is crazed, delusional, and mad (crazy).</a:t>
            </a:r>
          </a:p>
          <a:p>
            <a:pPr marL="457200" indent="-457200" algn="l"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Activity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9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020824"/>
            <a:ext cx="4477555" cy="40751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 DARLING" panose="02000000000000000000" pitchFamily="2" charset="0"/>
              </a:rPr>
              <a:t>Group Task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 DARLING" panose="02000000000000000000" pitchFamily="2" charset="0"/>
              </a:rPr>
              <a:t>1: </a:t>
            </a: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AR DARLING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  <a:latin typeface="AR DARLING" panose="02000000000000000000" pitchFamily="2" charset="0"/>
              </a:rPr>
              <a:t>Share what you thought was suspenseful in the story </a:t>
            </a:r>
            <a:r>
              <a:rPr lang="en-US" sz="3600" dirty="0" smtClean="0">
                <a:solidFill>
                  <a:srgbClr val="FF0000"/>
                </a:solidFill>
                <a:latin typeface="AR DARLING" panose="02000000000000000000" pitchFamily="2" charset="0"/>
              </a:rPr>
              <a:t>for a few minutes. Refer </a:t>
            </a:r>
            <a:r>
              <a:rPr lang="en-US" sz="3600" dirty="0" smtClean="0">
                <a:solidFill>
                  <a:srgbClr val="FF0000"/>
                </a:solidFill>
                <a:latin typeface="AR DARLING" panose="02000000000000000000" pitchFamily="2" charset="0"/>
              </a:rPr>
              <a:t>to specific words and events in the text</a:t>
            </a:r>
            <a:r>
              <a:rPr lang="en-US" sz="3600" dirty="0" smtClean="0">
                <a:solidFill>
                  <a:srgbClr val="FF0000"/>
                </a:solidFill>
                <a:latin typeface="AR DARLING" panose="02000000000000000000" pitchFamily="2" charset="0"/>
              </a:rPr>
              <a:t>.</a:t>
            </a:r>
          </a:p>
          <a:p>
            <a:pPr marL="0" indent="0">
              <a:buNone/>
            </a:pPr>
            <a:endParaRPr lang="en-US" sz="3600" dirty="0" smtClean="0">
              <a:solidFill>
                <a:srgbClr val="FF0000"/>
              </a:solidFill>
              <a:latin typeface="AR DARLING" panose="02000000000000000000" pitchFamily="2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FF0000"/>
              </a:solidFill>
              <a:latin typeface="AR DARLING" panose="02000000000000000000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</a:t>
            </a:r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02309" y="1972870"/>
            <a:ext cx="585988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R DARLING"/>
              </a:rPr>
              <a:t>Group Task 2:</a:t>
            </a:r>
          </a:p>
          <a:p>
            <a:pPr algn="ctr"/>
            <a:r>
              <a:rPr lang="en-US" sz="3200" dirty="0" smtClean="0">
                <a:latin typeface="AR DARLING"/>
              </a:rPr>
              <a:t>Complete the mood and tone chart in your groups of 4 &amp; 5.</a:t>
            </a:r>
          </a:p>
          <a:p>
            <a:pPr algn="ctr"/>
            <a:endParaRPr lang="en-US" sz="3200" dirty="0" smtClean="0">
              <a:latin typeface="AR DARLING"/>
            </a:endParaRPr>
          </a:p>
          <a:p>
            <a:pPr algn="ctr"/>
            <a:r>
              <a:rPr lang="en-US" sz="3200" dirty="0" smtClean="0">
                <a:latin typeface="AR DARLING"/>
              </a:rPr>
              <a:t>I will assign each group an excerpt  and you will  share with the class on how </a:t>
            </a:r>
            <a:r>
              <a:rPr lang="en-US" sz="3200" dirty="0" smtClean="0">
                <a:latin typeface="AR DARLING"/>
              </a:rPr>
              <a:t>your </a:t>
            </a:r>
            <a:r>
              <a:rPr lang="en-US" sz="3200" dirty="0" smtClean="0">
                <a:latin typeface="AR DARLING"/>
              </a:rPr>
              <a:t>group came to its conclusion on the key words and the mood</a:t>
            </a:r>
            <a:r>
              <a:rPr lang="en-US" sz="2400" dirty="0" smtClean="0">
                <a:latin typeface="AR DARLING"/>
              </a:rPr>
              <a:t>.</a:t>
            </a:r>
            <a:endParaRPr lang="en-US" sz="2400" dirty="0">
              <a:latin typeface="AR DARLING"/>
            </a:endParaRPr>
          </a:p>
        </p:txBody>
      </p:sp>
    </p:spTree>
    <p:extLst>
      <p:ext uri="{BB962C8B-B14F-4D97-AF65-F5344CB8AC3E}">
        <p14:creationId xmlns:p14="http://schemas.microsoft.com/office/powerpoint/2010/main" val="240094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0" y="2020823"/>
            <a:ext cx="10972800" cy="4483007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B0F0"/>
                </a:solidFill>
              </a:rPr>
              <a:t>Good Socratic Seminar questions are </a:t>
            </a:r>
            <a:r>
              <a:rPr lang="en-US" sz="2400" b="1" dirty="0" smtClean="0">
                <a:solidFill>
                  <a:srgbClr val="00B0F0"/>
                </a:solidFill>
              </a:rPr>
              <a:t>open-ended</a:t>
            </a:r>
            <a:r>
              <a:rPr lang="en-US" sz="2400" b="1" dirty="0">
                <a:solidFill>
                  <a:srgbClr val="00B0F0"/>
                </a:solidFill>
              </a:rPr>
              <a:t>, </a:t>
            </a:r>
            <a:r>
              <a:rPr lang="en-US" sz="2400" b="1" dirty="0" smtClean="0">
                <a:solidFill>
                  <a:srgbClr val="00B0F0"/>
                </a:solidFill>
              </a:rPr>
              <a:t>catalyze </a:t>
            </a:r>
            <a:r>
              <a:rPr lang="en-US" sz="2400" b="1" dirty="0" smtClean="0">
                <a:solidFill>
                  <a:srgbClr val="00B0F0"/>
                </a:solidFill>
              </a:rPr>
              <a:t>critical </a:t>
            </a:r>
            <a:r>
              <a:rPr lang="en-US" sz="2400" b="1" dirty="0">
                <a:solidFill>
                  <a:srgbClr val="00B0F0"/>
                </a:solidFill>
              </a:rPr>
              <a:t>and analytical thinking, and are clear. Can you refer to the text with your question? Will it get your classmates thinking?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l"/>
            <a:r>
              <a:rPr lang="en-US" sz="2400" u="sng" dirty="0" smtClean="0"/>
              <a:t>Examples from </a:t>
            </a:r>
            <a:r>
              <a:rPr lang="en-US" sz="2400" i="1" u="sng" dirty="0" smtClean="0"/>
              <a:t>The Giver </a:t>
            </a:r>
            <a:r>
              <a:rPr lang="en-US" sz="2400" u="sng" dirty="0" smtClean="0"/>
              <a:t>by Lois </a:t>
            </a:r>
            <a:r>
              <a:rPr lang="en-US" sz="2400" u="sng" dirty="0" smtClean="0"/>
              <a:t>Lowry</a:t>
            </a:r>
          </a:p>
          <a:p>
            <a:pPr algn="l"/>
            <a:endParaRPr lang="en-US" sz="2400" u="sng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1. What do you think happened at the novel’s conclusion, that was “perhaps … only an echo</a:t>
            </a:r>
            <a:r>
              <a:rPr lang="en-US" sz="2400" dirty="0" smtClean="0"/>
              <a:t>?” I think it was____________________. </a:t>
            </a:r>
          </a:p>
          <a:p>
            <a:pPr algn="l"/>
            <a:endParaRPr lang="en-US" sz="2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2. </a:t>
            </a:r>
            <a:r>
              <a:rPr lang="en-US" sz="2400" dirty="0" smtClean="0"/>
              <a:t>Why did Jonas say “We </a:t>
            </a:r>
            <a:r>
              <a:rPr lang="en-US" sz="2400" dirty="0"/>
              <a:t>really have to protect people from wrong choices</a:t>
            </a:r>
            <a:r>
              <a:rPr lang="en-US" sz="2400" dirty="0" smtClean="0"/>
              <a:t>.” at the end of Chapter 13? He </a:t>
            </a:r>
            <a:r>
              <a:rPr lang="en-US" sz="2400" dirty="0" smtClean="0"/>
              <a:t>just finished</a:t>
            </a:r>
            <a:r>
              <a:rPr lang="en-US" sz="2400" dirty="0" smtClean="0"/>
              <a:t> </a:t>
            </a:r>
            <a:r>
              <a:rPr lang="en-US" sz="2400" dirty="0" smtClean="0"/>
              <a:t>protesting the community’s inability to see color. He wanted change. What changed his mind </a:t>
            </a:r>
            <a:r>
              <a:rPr lang="en-US" sz="2400" dirty="0" smtClean="0"/>
              <a:t>again, </a:t>
            </a:r>
            <a:r>
              <a:rPr lang="en-US" sz="2400" dirty="0" smtClean="0"/>
              <a:t>so abruptly?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Socratic seminar question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0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133859" y="2098098"/>
            <a:ext cx="6061656" cy="407517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Please re-read </a:t>
            </a:r>
            <a:r>
              <a:rPr lang="en-US" sz="2800" i="1" dirty="0" smtClean="0">
                <a:solidFill>
                  <a:srgbClr val="FF0000"/>
                </a:solidFill>
              </a:rPr>
              <a:t>The Tell-Tale Heart </a:t>
            </a:r>
            <a:r>
              <a:rPr lang="en-US" sz="2800" dirty="0" smtClean="0"/>
              <a:t>for homework if you need to. You can annotate if it will help you, but it is not required. </a:t>
            </a:r>
          </a:p>
          <a:p>
            <a:endParaRPr lang="en-US" sz="2800" dirty="0"/>
          </a:p>
          <a:p>
            <a:r>
              <a:rPr lang="en-US" sz="2800" dirty="0" smtClean="0"/>
              <a:t>Bring in 3 Socratic Seminar Questions tomorrow to talk about during the class discussion.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6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i="1" dirty="0" smtClean="0"/>
              <a:t>The Tell-Tale Heart </a:t>
            </a:r>
            <a:r>
              <a:rPr lang="en-US" dirty="0" smtClean="0"/>
              <a:t>by Edgar Allen Poe</a:t>
            </a:r>
          </a:p>
          <a:p>
            <a:r>
              <a:rPr lang="en-US" dirty="0"/>
              <a:t>https://www.youtube.com/watch?v=sluHwh3hJhI</a:t>
            </a:r>
          </a:p>
          <a:p>
            <a:r>
              <a:rPr lang="en-US" dirty="0"/>
              <a:t>https://</a:t>
            </a:r>
            <a:r>
              <a:rPr lang="en-US" dirty="0" smtClean="0"/>
              <a:t>www.youtube.com/watch?v=nvrG4E4CtZM</a:t>
            </a:r>
          </a:p>
          <a:p>
            <a:r>
              <a:rPr lang="en-US" i="1" dirty="0" smtClean="0"/>
              <a:t>The </a:t>
            </a:r>
            <a:r>
              <a:rPr lang="en-US" i="1" dirty="0"/>
              <a:t>Giver </a:t>
            </a:r>
            <a:r>
              <a:rPr lang="en-US" dirty="0"/>
              <a:t>by Lois Lowry</a:t>
            </a:r>
          </a:p>
          <a:p>
            <a:r>
              <a:rPr lang="en-US" dirty="0"/>
              <a:t>http://www.sparknotes.com/lit/giver/quotes.html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4611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3280</TotalTime>
  <Words>535</Words>
  <Application>Microsoft Office PowerPoint</Application>
  <PresentationFormat>Custom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BlackTie</vt:lpstr>
      <vt:lpstr>PowerPoint Presentation</vt:lpstr>
      <vt:lpstr>WARM-UP</vt:lpstr>
      <vt:lpstr>SUSPENSE</vt:lpstr>
      <vt:lpstr>Let’s listen to THE STORY…</vt:lpstr>
      <vt:lpstr>Group Activity Example</vt:lpstr>
      <vt:lpstr>Group activity</vt:lpstr>
      <vt:lpstr>Socratic seminar question development</vt:lpstr>
      <vt:lpstr>HOMEWORK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Tell-Tale  Heart by Edgar Allen Poe</dc:title>
  <dc:creator>Microsoft account</dc:creator>
  <cp:lastModifiedBy>Owner</cp:lastModifiedBy>
  <cp:revision>70</cp:revision>
  <dcterms:created xsi:type="dcterms:W3CDTF">2014-10-12T22:22:42Z</dcterms:created>
  <dcterms:modified xsi:type="dcterms:W3CDTF">2015-11-09T05:57:46Z</dcterms:modified>
</cp:coreProperties>
</file>