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2" autoAdjust="0"/>
    <p:restoredTop sz="94660"/>
  </p:normalViewPr>
  <p:slideViewPr>
    <p:cSldViewPr snapToGrid="0">
      <p:cViewPr varScale="1">
        <p:scale>
          <a:sx n="46" d="100"/>
          <a:sy n="46" d="100"/>
        </p:scale>
        <p:origin x="48" y="6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05FEFE-0A43-453A-9FD7-F2DCC1584FEB}"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B2570-806A-4FC4-B39A-26D0FE905AF2}" type="slidenum">
              <a:rPr lang="en-US" smtClean="0"/>
              <a:t>‹#›</a:t>
            </a:fld>
            <a:endParaRPr lang="en-US"/>
          </a:p>
        </p:txBody>
      </p:sp>
    </p:spTree>
    <p:extLst>
      <p:ext uri="{BB962C8B-B14F-4D97-AF65-F5344CB8AC3E}">
        <p14:creationId xmlns:p14="http://schemas.microsoft.com/office/powerpoint/2010/main" val="1138008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05FEFE-0A43-453A-9FD7-F2DCC1584FEB}"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B2570-806A-4FC4-B39A-26D0FE905AF2}" type="slidenum">
              <a:rPr lang="en-US" smtClean="0"/>
              <a:t>‹#›</a:t>
            </a:fld>
            <a:endParaRPr lang="en-US"/>
          </a:p>
        </p:txBody>
      </p:sp>
    </p:spTree>
    <p:extLst>
      <p:ext uri="{BB962C8B-B14F-4D97-AF65-F5344CB8AC3E}">
        <p14:creationId xmlns:p14="http://schemas.microsoft.com/office/powerpoint/2010/main" val="1320970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05FEFE-0A43-453A-9FD7-F2DCC1584FEB}"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B2570-806A-4FC4-B39A-26D0FE905AF2}" type="slidenum">
              <a:rPr lang="en-US" smtClean="0"/>
              <a:t>‹#›</a:t>
            </a:fld>
            <a:endParaRPr lang="en-US"/>
          </a:p>
        </p:txBody>
      </p:sp>
    </p:spTree>
    <p:extLst>
      <p:ext uri="{BB962C8B-B14F-4D97-AF65-F5344CB8AC3E}">
        <p14:creationId xmlns:p14="http://schemas.microsoft.com/office/powerpoint/2010/main" val="746865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05FEFE-0A43-453A-9FD7-F2DCC1584FEB}"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B2570-806A-4FC4-B39A-26D0FE905AF2}" type="slidenum">
              <a:rPr lang="en-US" smtClean="0"/>
              <a:t>‹#›</a:t>
            </a:fld>
            <a:endParaRPr lang="en-US"/>
          </a:p>
        </p:txBody>
      </p:sp>
    </p:spTree>
    <p:extLst>
      <p:ext uri="{BB962C8B-B14F-4D97-AF65-F5344CB8AC3E}">
        <p14:creationId xmlns:p14="http://schemas.microsoft.com/office/powerpoint/2010/main" val="656402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05FEFE-0A43-453A-9FD7-F2DCC1584FEB}"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FB2570-806A-4FC4-B39A-26D0FE905AF2}" type="slidenum">
              <a:rPr lang="en-US" smtClean="0"/>
              <a:t>‹#›</a:t>
            </a:fld>
            <a:endParaRPr lang="en-US"/>
          </a:p>
        </p:txBody>
      </p:sp>
    </p:spTree>
    <p:extLst>
      <p:ext uri="{BB962C8B-B14F-4D97-AF65-F5344CB8AC3E}">
        <p14:creationId xmlns:p14="http://schemas.microsoft.com/office/powerpoint/2010/main" val="923895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05FEFE-0A43-453A-9FD7-F2DCC1584FEB}" type="datetimeFigureOut">
              <a:rPr lang="en-US" smtClean="0"/>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FB2570-806A-4FC4-B39A-26D0FE905AF2}" type="slidenum">
              <a:rPr lang="en-US" smtClean="0"/>
              <a:t>‹#›</a:t>
            </a:fld>
            <a:endParaRPr lang="en-US"/>
          </a:p>
        </p:txBody>
      </p:sp>
    </p:spTree>
    <p:extLst>
      <p:ext uri="{BB962C8B-B14F-4D97-AF65-F5344CB8AC3E}">
        <p14:creationId xmlns:p14="http://schemas.microsoft.com/office/powerpoint/2010/main" val="758689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05FEFE-0A43-453A-9FD7-F2DCC1584FEB}" type="datetimeFigureOut">
              <a:rPr lang="en-US" smtClean="0"/>
              <a:t>10/6/2015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FB2570-806A-4FC4-B39A-26D0FE905AF2}" type="slidenum">
              <a:rPr lang="en-US" smtClean="0"/>
              <a:t>‹#›</a:t>
            </a:fld>
            <a:endParaRPr lang="en-US"/>
          </a:p>
        </p:txBody>
      </p:sp>
    </p:spTree>
    <p:extLst>
      <p:ext uri="{BB962C8B-B14F-4D97-AF65-F5344CB8AC3E}">
        <p14:creationId xmlns:p14="http://schemas.microsoft.com/office/powerpoint/2010/main" val="2953749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05FEFE-0A43-453A-9FD7-F2DCC1584FEB}" type="datetimeFigureOut">
              <a:rPr lang="en-US" smtClean="0"/>
              <a:t>10/6/2015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FB2570-806A-4FC4-B39A-26D0FE905AF2}" type="slidenum">
              <a:rPr lang="en-US" smtClean="0"/>
              <a:t>‹#›</a:t>
            </a:fld>
            <a:endParaRPr lang="en-US"/>
          </a:p>
        </p:txBody>
      </p:sp>
    </p:spTree>
    <p:extLst>
      <p:ext uri="{BB962C8B-B14F-4D97-AF65-F5344CB8AC3E}">
        <p14:creationId xmlns:p14="http://schemas.microsoft.com/office/powerpoint/2010/main" val="1161599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05FEFE-0A43-453A-9FD7-F2DCC1584FEB}" type="datetimeFigureOut">
              <a:rPr lang="en-US" smtClean="0"/>
              <a:t>10/6/2015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FB2570-806A-4FC4-B39A-26D0FE905AF2}" type="slidenum">
              <a:rPr lang="en-US" smtClean="0"/>
              <a:t>‹#›</a:t>
            </a:fld>
            <a:endParaRPr lang="en-US"/>
          </a:p>
        </p:txBody>
      </p:sp>
    </p:spTree>
    <p:extLst>
      <p:ext uri="{BB962C8B-B14F-4D97-AF65-F5344CB8AC3E}">
        <p14:creationId xmlns:p14="http://schemas.microsoft.com/office/powerpoint/2010/main" val="98576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05FEFE-0A43-453A-9FD7-F2DCC1584FEB}" type="datetimeFigureOut">
              <a:rPr lang="en-US" smtClean="0"/>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FB2570-806A-4FC4-B39A-26D0FE905AF2}" type="slidenum">
              <a:rPr lang="en-US" smtClean="0"/>
              <a:t>‹#›</a:t>
            </a:fld>
            <a:endParaRPr lang="en-US"/>
          </a:p>
        </p:txBody>
      </p:sp>
    </p:spTree>
    <p:extLst>
      <p:ext uri="{BB962C8B-B14F-4D97-AF65-F5344CB8AC3E}">
        <p14:creationId xmlns:p14="http://schemas.microsoft.com/office/powerpoint/2010/main" val="409011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05FEFE-0A43-453A-9FD7-F2DCC1584FEB}" type="datetimeFigureOut">
              <a:rPr lang="en-US" smtClean="0"/>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FB2570-806A-4FC4-B39A-26D0FE905AF2}" type="slidenum">
              <a:rPr lang="en-US" smtClean="0"/>
              <a:t>‹#›</a:t>
            </a:fld>
            <a:endParaRPr lang="en-US"/>
          </a:p>
        </p:txBody>
      </p:sp>
    </p:spTree>
    <p:extLst>
      <p:ext uri="{BB962C8B-B14F-4D97-AF65-F5344CB8AC3E}">
        <p14:creationId xmlns:p14="http://schemas.microsoft.com/office/powerpoint/2010/main" val="4092531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5FEFE-0A43-453A-9FD7-F2DCC1584FEB}" type="datetimeFigureOut">
              <a:rPr lang="en-US" smtClean="0"/>
              <a:t>10/6/2015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FB2570-806A-4FC4-B39A-26D0FE905AF2}" type="slidenum">
              <a:rPr lang="en-US" smtClean="0"/>
              <a:t>‹#›</a:t>
            </a:fld>
            <a:endParaRPr lang="en-US"/>
          </a:p>
        </p:txBody>
      </p:sp>
    </p:spTree>
    <p:extLst>
      <p:ext uri="{BB962C8B-B14F-4D97-AF65-F5344CB8AC3E}">
        <p14:creationId xmlns:p14="http://schemas.microsoft.com/office/powerpoint/2010/main" val="2108887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871545" y="157656"/>
            <a:ext cx="7320455" cy="2790495"/>
          </a:xfrm>
        </p:spPr>
        <p:txBody>
          <a:bodyPr>
            <a:normAutofit fontScale="90000"/>
          </a:bodyPr>
          <a:lstStyle/>
          <a:p>
            <a:pPr algn="l"/>
            <a:r>
              <a:rPr lang="en-US" sz="1800" i="1" dirty="0" smtClean="0">
                <a:solidFill>
                  <a:schemeClr val="accent6">
                    <a:lumMod val="75000"/>
                  </a:schemeClr>
                </a:solidFill>
              </a:rPr>
              <a:t>“Her two stepsisters, </a:t>
            </a:r>
            <a:r>
              <a:rPr lang="en-US" sz="1800" i="1" dirty="0" err="1" smtClean="0">
                <a:solidFill>
                  <a:schemeClr val="accent6">
                    <a:lumMod val="75000"/>
                  </a:schemeClr>
                </a:solidFill>
              </a:rPr>
              <a:t>Drizella</a:t>
            </a:r>
            <a:r>
              <a:rPr lang="en-US" sz="1800" i="1" dirty="0" smtClean="0">
                <a:solidFill>
                  <a:schemeClr val="accent6">
                    <a:lumMod val="75000"/>
                  </a:schemeClr>
                </a:solidFill>
              </a:rPr>
              <a:t> and Anastasia, and her stepmother were very cruel.” (2)</a:t>
            </a:r>
            <a:br>
              <a:rPr lang="en-US" sz="1800" i="1" dirty="0" smtClean="0">
                <a:solidFill>
                  <a:schemeClr val="accent6">
                    <a:lumMod val="75000"/>
                  </a:schemeClr>
                </a:solidFill>
              </a:rPr>
            </a:br>
            <a:r>
              <a:rPr lang="en-US" sz="1800" i="1" dirty="0" smtClean="0">
                <a:solidFill>
                  <a:schemeClr val="accent6">
                    <a:lumMod val="75000"/>
                  </a:schemeClr>
                </a:solidFill>
              </a:rPr>
              <a:t/>
            </a:r>
            <a:br>
              <a:rPr lang="en-US" sz="1800" i="1" dirty="0" smtClean="0">
                <a:solidFill>
                  <a:schemeClr val="accent6">
                    <a:lumMod val="75000"/>
                  </a:schemeClr>
                </a:solidFill>
              </a:rPr>
            </a:br>
            <a:r>
              <a:rPr lang="en-US" sz="1800" i="1" dirty="0" smtClean="0">
                <a:solidFill>
                  <a:schemeClr val="accent6">
                    <a:lumMod val="75000"/>
                  </a:schemeClr>
                </a:solidFill>
              </a:rPr>
              <a:t>“How could you go?” they jeered.  “You don’t even have a gown to wear.” (3)</a:t>
            </a:r>
            <a:br>
              <a:rPr lang="en-US" sz="1800" i="1" dirty="0" smtClean="0">
                <a:solidFill>
                  <a:schemeClr val="accent6">
                    <a:lumMod val="75000"/>
                  </a:schemeClr>
                </a:solidFill>
              </a:rPr>
            </a:br>
            <a:r>
              <a:rPr lang="en-US" sz="1800" i="1" dirty="0" smtClean="0">
                <a:solidFill>
                  <a:schemeClr val="accent6">
                    <a:lumMod val="75000"/>
                  </a:schemeClr>
                </a:solidFill>
              </a:rPr>
              <a:t/>
            </a:r>
            <a:br>
              <a:rPr lang="en-US" sz="1800" i="1" dirty="0" smtClean="0">
                <a:solidFill>
                  <a:schemeClr val="accent6">
                    <a:lumMod val="75000"/>
                  </a:schemeClr>
                </a:solidFill>
              </a:rPr>
            </a:br>
            <a:r>
              <a:rPr lang="en-US" sz="1800" i="1" dirty="0" smtClean="0">
                <a:solidFill>
                  <a:schemeClr val="accent6">
                    <a:lumMod val="75000"/>
                  </a:schemeClr>
                </a:solidFill>
              </a:rPr>
              <a:t>“But Anastasia and </a:t>
            </a:r>
            <a:r>
              <a:rPr lang="en-US" sz="1800" i="1" dirty="0" err="1" smtClean="0">
                <a:solidFill>
                  <a:schemeClr val="accent6">
                    <a:lumMod val="75000"/>
                  </a:schemeClr>
                </a:solidFill>
              </a:rPr>
              <a:t>Drizella</a:t>
            </a:r>
            <a:r>
              <a:rPr lang="en-US" sz="1800" i="1" dirty="0" smtClean="0">
                <a:solidFill>
                  <a:schemeClr val="accent6">
                    <a:lumMod val="75000"/>
                  </a:schemeClr>
                </a:solidFill>
              </a:rPr>
              <a:t> were angry because Cinderella looked so pretty.” (4)</a:t>
            </a:r>
            <a:br>
              <a:rPr lang="en-US" sz="1800" i="1" dirty="0" smtClean="0">
                <a:solidFill>
                  <a:schemeClr val="accent6">
                    <a:lumMod val="75000"/>
                  </a:schemeClr>
                </a:solidFill>
              </a:rPr>
            </a:br>
            <a:r>
              <a:rPr lang="en-US" sz="1800" i="1" dirty="0" smtClean="0">
                <a:solidFill>
                  <a:schemeClr val="accent6">
                    <a:lumMod val="75000"/>
                  </a:schemeClr>
                </a:solidFill>
              </a:rPr>
              <a:t/>
            </a:r>
            <a:br>
              <a:rPr lang="en-US" sz="1800" i="1" dirty="0" smtClean="0">
                <a:solidFill>
                  <a:schemeClr val="accent6">
                    <a:lumMod val="75000"/>
                  </a:schemeClr>
                </a:solidFill>
              </a:rPr>
            </a:br>
            <a:r>
              <a:rPr lang="en-US" sz="1800" i="1" dirty="0" smtClean="0">
                <a:solidFill>
                  <a:schemeClr val="accent6">
                    <a:lumMod val="75000"/>
                  </a:schemeClr>
                </a:solidFill>
              </a:rPr>
              <a:t>“This is where the Prince fell in love with her.” (6)</a:t>
            </a:r>
            <a:br>
              <a:rPr lang="en-US" sz="1800" i="1" dirty="0" smtClean="0">
                <a:solidFill>
                  <a:schemeClr val="accent6">
                    <a:lumMod val="75000"/>
                  </a:schemeClr>
                </a:solidFill>
              </a:rPr>
            </a:br>
            <a:r>
              <a:rPr lang="en-US" sz="1800" i="1" dirty="0" smtClean="0">
                <a:solidFill>
                  <a:schemeClr val="accent6">
                    <a:lumMod val="75000"/>
                  </a:schemeClr>
                </a:solidFill>
              </a:rPr>
              <a:t/>
            </a:r>
            <a:br>
              <a:rPr lang="en-US" sz="1800" i="1" dirty="0" smtClean="0">
                <a:solidFill>
                  <a:schemeClr val="accent6">
                    <a:lumMod val="75000"/>
                  </a:schemeClr>
                </a:solidFill>
              </a:rPr>
            </a:br>
            <a:r>
              <a:rPr lang="en-US" sz="1800" i="1" dirty="0" smtClean="0">
                <a:solidFill>
                  <a:schemeClr val="accent6">
                    <a:lumMod val="75000"/>
                  </a:schemeClr>
                </a:solidFill>
              </a:rPr>
              <a:t>“The Prince looked everywhere for his beautiful lady, but he could not find her.” (8)</a:t>
            </a:r>
            <a:br>
              <a:rPr lang="en-US" sz="1800" i="1" dirty="0" smtClean="0">
                <a:solidFill>
                  <a:schemeClr val="accent6">
                    <a:lumMod val="75000"/>
                  </a:schemeClr>
                </a:solidFill>
              </a:rPr>
            </a:br>
            <a:r>
              <a:rPr lang="en-US" sz="1800" i="1" dirty="0" smtClean="0">
                <a:solidFill>
                  <a:schemeClr val="accent6">
                    <a:lumMod val="75000"/>
                  </a:schemeClr>
                </a:solidFill>
              </a:rPr>
              <a:t/>
            </a:r>
            <a:br>
              <a:rPr lang="en-US" sz="1800" i="1" dirty="0" smtClean="0">
                <a:solidFill>
                  <a:schemeClr val="accent6">
                    <a:lumMod val="75000"/>
                  </a:schemeClr>
                </a:solidFill>
              </a:rPr>
            </a:br>
            <a:r>
              <a:rPr lang="en-US" sz="1800" i="1" dirty="0" smtClean="0">
                <a:solidFill>
                  <a:schemeClr val="accent6">
                    <a:lumMod val="75000"/>
                  </a:schemeClr>
                </a:solidFill>
              </a:rPr>
              <a:t>“But Cinderella and the Prince were happiest of all.  For after that, their loveliest dreams came true- together.” p.10</a:t>
            </a:r>
            <a:r>
              <a:rPr lang="en-US" sz="1800" dirty="0" smtClean="0"/>
              <a:t/>
            </a:r>
            <a:br>
              <a:rPr lang="en-US" sz="1800" dirty="0" smtClean="0"/>
            </a:br>
            <a:endParaRPr lang="en-US" sz="1800" dirty="0"/>
          </a:p>
        </p:txBody>
      </p:sp>
      <p:sp>
        <p:nvSpPr>
          <p:cNvPr id="3" name="Subtitle 2"/>
          <p:cNvSpPr>
            <a:spLocks noGrp="1"/>
          </p:cNvSpPr>
          <p:nvPr>
            <p:ph type="subTitle" idx="1"/>
          </p:nvPr>
        </p:nvSpPr>
        <p:spPr>
          <a:xfrm>
            <a:off x="5597912" y="4795024"/>
            <a:ext cx="4683513" cy="2062976"/>
          </a:xfrm>
        </p:spPr>
        <p:txBody>
          <a:bodyPr>
            <a:normAutofit/>
          </a:bodyPr>
          <a:lstStyle/>
          <a:p>
            <a:pPr algn="l"/>
            <a:r>
              <a:rPr lang="en-US" sz="1800" u="sng" dirty="0" smtClean="0">
                <a:solidFill>
                  <a:schemeClr val="accent4">
                    <a:lumMod val="75000"/>
                  </a:schemeClr>
                </a:solidFill>
              </a:rPr>
              <a:t>Real world situation-  </a:t>
            </a:r>
            <a:r>
              <a:rPr lang="en-US" sz="1800" dirty="0" smtClean="0">
                <a:solidFill>
                  <a:schemeClr val="accent4">
                    <a:lumMod val="75000"/>
                  </a:schemeClr>
                </a:solidFill>
              </a:rPr>
              <a:t>Kate Middleton was once a victim of merciless bullying in school.  She is now married to Prince William and is the current Duchess of Cambridge.  Bullying is still a real problem and those who are bullied are inspired by people who come out on top- such as Kate Middleton.</a:t>
            </a:r>
            <a:endParaRPr lang="en-US" sz="1800" dirty="0">
              <a:solidFill>
                <a:schemeClr val="accent4">
                  <a:lumMod val="75000"/>
                </a:schemeClr>
              </a:solidFill>
            </a:endParaRPr>
          </a:p>
        </p:txBody>
      </p:sp>
      <p:sp>
        <p:nvSpPr>
          <p:cNvPr id="4" name="Rectangle 3"/>
          <p:cNvSpPr/>
          <p:nvPr/>
        </p:nvSpPr>
        <p:spPr>
          <a:xfrm rot="661757">
            <a:off x="-77836" y="3045512"/>
            <a:ext cx="12173483" cy="923330"/>
          </a:xfrm>
          <a:prstGeom prst="rect">
            <a:avLst/>
          </a:prstGeom>
          <a:noFill/>
        </p:spPr>
        <p:txBody>
          <a:bodyPr wrap="squar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Good will prevail over evil</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891" y="189186"/>
            <a:ext cx="2191406" cy="1639614"/>
          </a:xfrm>
          <a:prstGeom prst="rect">
            <a:avLst/>
          </a:prstGeom>
        </p:spPr>
      </p:pic>
      <p:sp>
        <p:nvSpPr>
          <p:cNvPr id="7" name="TextBox 6"/>
          <p:cNvSpPr txBox="1"/>
          <p:nvPr/>
        </p:nvSpPr>
        <p:spPr>
          <a:xfrm>
            <a:off x="0" y="1844566"/>
            <a:ext cx="2301766" cy="3693319"/>
          </a:xfrm>
          <a:prstGeom prst="rect">
            <a:avLst/>
          </a:prstGeom>
          <a:noFill/>
        </p:spPr>
        <p:txBody>
          <a:bodyPr wrap="square" rtlCol="0">
            <a:spAutoFit/>
          </a:bodyPr>
          <a:lstStyle/>
          <a:p>
            <a:r>
              <a:rPr lang="en-US" dirty="0" smtClean="0">
                <a:solidFill>
                  <a:srgbClr val="FF0000"/>
                </a:solidFill>
              </a:rPr>
              <a:t>The evil stepmother was the obstacle that stood in Cinderella’s way of happiness.  Stepmother locked Cinderella in a room so that she could not come out and try on the glass slipper.  Cinderella had to break free from the room to be with her Prince.</a:t>
            </a:r>
            <a:endParaRPr lang="en-US" dirty="0">
              <a:solidFill>
                <a:srgbClr val="FF0000"/>
              </a:solidFill>
            </a:endParaRPr>
          </a:p>
        </p:txBody>
      </p:sp>
      <p:sp>
        <p:nvSpPr>
          <p:cNvPr id="8" name="TextBox 7"/>
          <p:cNvSpPr txBox="1"/>
          <p:nvPr/>
        </p:nvSpPr>
        <p:spPr>
          <a:xfrm>
            <a:off x="567559" y="5675586"/>
            <a:ext cx="4824248" cy="1200329"/>
          </a:xfrm>
          <a:prstGeom prst="rect">
            <a:avLst/>
          </a:prstGeom>
          <a:noFill/>
        </p:spPr>
        <p:txBody>
          <a:bodyPr wrap="square" rtlCol="0">
            <a:spAutoFit/>
          </a:bodyPr>
          <a:lstStyle/>
          <a:p>
            <a:r>
              <a:rPr lang="en-US" u="sng" dirty="0" smtClean="0">
                <a:solidFill>
                  <a:schemeClr val="accent1">
                    <a:lumMod val="75000"/>
                  </a:schemeClr>
                </a:solidFill>
              </a:rPr>
              <a:t>Setting</a:t>
            </a:r>
            <a:r>
              <a:rPr lang="en-US" dirty="0" smtClean="0">
                <a:solidFill>
                  <a:schemeClr val="accent1">
                    <a:lumMod val="75000"/>
                  </a:schemeClr>
                </a:solidFill>
              </a:rPr>
              <a:t>- “Cinderella lived in a splendid house, but she was not happy.” (3)</a:t>
            </a:r>
          </a:p>
          <a:p>
            <a:r>
              <a:rPr lang="en-US" dirty="0" smtClean="0">
                <a:solidFill>
                  <a:schemeClr val="accent1">
                    <a:lumMod val="75000"/>
                  </a:schemeClr>
                </a:solidFill>
              </a:rPr>
              <a:t>Although her house was aesthetically appealing, it lacked love and happiness for Cinderella.</a:t>
            </a:r>
            <a:endParaRPr lang="en-US" dirty="0">
              <a:solidFill>
                <a:schemeClr val="accent1">
                  <a:lumMod val="75000"/>
                </a:schemeClr>
              </a:solidFill>
            </a:endParaRPr>
          </a:p>
        </p:txBody>
      </p:sp>
      <p:sp>
        <p:nvSpPr>
          <p:cNvPr id="10" name="TextBox 9"/>
          <p:cNvSpPr txBox="1"/>
          <p:nvPr/>
        </p:nvSpPr>
        <p:spPr>
          <a:xfrm>
            <a:off x="8008884" y="3090041"/>
            <a:ext cx="1639614" cy="646331"/>
          </a:xfrm>
          <a:prstGeom prst="rect">
            <a:avLst/>
          </a:prstGeom>
          <a:noFill/>
        </p:spPr>
        <p:txBody>
          <a:bodyPr wrap="square" rtlCol="0">
            <a:spAutoFit/>
          </a:bodyPr>
          <a:lstStyle/>
          <a:p>
            <a:r>
              <a:rPr lang="en-US" b="1" dirty="0" smtClean="0">
                <a:solidFill>
                  <a:srgbClr val="7030A0"/>
                </a:solidFill>
              </a:rPr>
              <a:t>Cruel (2)</a:t>
            </a:r>
          </a:p>
          <a:p>
            <a:r>
              <a:rPr lang="en-US" b="1" dirty="0" smtClean="0">
                <a:solidFill>
                  <a:srgbClr val="7030A0"/>
                </a:solidFill>
              </a:rPr>
              <a:t>Scrubbed (4)</a:t>
            </a:r>
            <a:endParaRPr lang="en-US" b="1" dirty="0">
              <a:solidFill>
                <a:srgbClr val="7030A0"/>
              </a:solidFill>
            </a:endParaRPr>
          </a:p>
        </p:txBody>
      </p:sp>
      <p:sp>
        <p:nvSpPr>
          <p:cNvPr id="11" name="TextBox 10"/>
          <p:cNvSpPr txBox="1"/>
          <p:nvPr/>
        </p:nvSpPr>
        <p:spPr>
          <a:xfrm>
            <a:off x="10452538" y="3515710"/>
            <a:ext cx="1324303" cy="646331"/>
          </a:xfrm>
          <a:prstGeom prst="rect">
            <a:avLst/>
          </a:prstGeom>
          <a:noFill/>
        </p:spPr>
        <p:txBody>
          <a:bodyPr wrap="square" rtlCol="0">
            <a:spAutoFit/>
          </a:bodyPr>
          <a:lstStyle/>
          <a:p>
            <a:r>
              <a:rPr lang="en-US" b="1" dirty="0" smtClean="0">
                <a:solidFill>
                  <a:srgbClr val="7030A0"/>
                </a:solidFill>
              </a:rPr>
              <a:t>Jeered (4)</a:t>
            </a:r>
          </a:p>
          <a:p>
            <a:r>
              <a:rPr lang="en-US" b="1" dirty="0" smtClean="0">
                <a:solidFill>
                  <a:srgbClr val="7030A0"/>
                </a:solidFill>
              </a:rPr>
              <a:t>Locked (9)</a:t>
            </a:r>
            <a:endParaRPr lang="en-US" b="1" dirty="0">
              <a:solidFill>
                <a:srgbClr val="7030A0"/>
              </a:solidFill>
            </a:endParaRPr>
          </a:p>
        </p:txBody>
      </p:sp>
      <p:sp>
        <p:nvSpPr>
          <p:cNvPr id="12" name="TextBox 11"/>
          <p:cNvSpPr txBox="1"/>
          <p:nvPr/>
        </p:nvSpPr>
        <p:spPr>
          <a:xfrm>
            <a:off x="2475572" y="4020207"/>
            <a:ext cx="1338146" cy="646331"/>
          </a:xfrm>
          <a:prstGeom prst="rect">
            <a:avLst/>
          </a:prstGeom>
          <a:noFill/>
        </p:spPr>
        <p:txBody>
          <a:bodyPr wrap="square" rtlCol="0">
            <a:spAutoFit/>
          </a:bodyPr>
          <a:lstStyle/>
          <a:p>
            <a:r>
              <a:rPr lang="en-US" b="1" dirty="0" smtClean="0">
                <a:solidFill>
                  <a:srgbClr val="7030A0"/>
                </a:solidFill>
              </a:rPr>
              <a:t>Broken (6)</a:t>
            </a:r>
          </a:p>
          <a:p>
            <a:r>
              <a:rPr lang="en-US" b="1" dirty="0" smtClean="0">
                <a:solidFill>
                  <a:srgbClr val="7030A0"/>
                </a:solidFill>
              </a:rPr>
              <a:t>Wicked (3</a:t>
            </a:r>
            <a:r>
              <a:rPr lang="en-US" b="1" dirty="0" smtClean="0"/>
              <a:t>)</a:t>
            </a:r>
            <a:endParaRPr lang="en-US" b="1" dirty="0"/>
          </a:p>
        </p:txBody>
      </p:sp>
      <p:sp>
        <p:nvSpPr>
          <p:cNvPr id="13" name="TextBox 12"/>
          <p:cNvSpPr txBox="1"/>
          <p:nvPr/>
        </p:nvSpPr>
        <p:spPr>
          <a:xfrm>
            <a:off x="2854712" y="1150883"/>
            <a:ext cx="1748819" cy="646331"/>
          </a:xfrm>
          <a:prstGeom prst="rect">
            <a:avLst/>
          </a:prstGeom>
          <a:noFill/>
        </p:spPr>
        <p:txBody>
          <a:bodyPr wrap="square" rtlCol="0">
            <a:spAutoFit/>
          </a:bodyPr>
          <a:lstStyle/>
          <a:p>
            <a:r>
              <a:rPr lang="en-US" b="1" dirty="0" smtClean="0">
                <a:solidFill>
                  <a:srgbClr val="7030A0"/>
                </a:solidFill>
              </a:rPr>
              <a:t>Rags (4)</a:t>
            </a:r>
          </a:p>
          <a:p>
            <a:r>
              <a:rPr lang="en-US" b="1" dirty="0" smtClean="0">
                <a:solidFill>
                  <a:srgbClr val="7030A0"/>
                </a:solidFill>
              </a:rPr>
              <a:t>Scraps (6)</a:t>
            </a:r>
            <a:endParaRPr lang="en-US" b="1" dirty="0">
              <a:solidFill>
                <a:srgbClr val="7030A0"/>
              </a:solidFill>
            </a:endParaRPr>
          </a:p>
        </p:txBody>
      </p:sp>
      <p:sp>
        <p:nvSpPr>
          <p:cNvPr id="14" name="TextBox 13"/>
          <p:cNvSpPr txBox="1"/>
          <p:nvPr/>
        </p:nvSpPr>
        <p:spPr>
          <a:xfrm>
            <a:off x="4059044" y="4445876"/>
            <a:ext cx="1382751" cy="646331"/>
          </a:xfrm>
          <a:prstGeom prst="rect">
            <a:avLst/>
          </a:prstGeom>
          <a:noFill/>
        </p:spPr>
        <p:txBody>
          <a:bodyPr wrap="square" rtlCol="0">
            <a:spAutoFit/>
          </a:bodyPr>
          <a:lstStyle/>
          <a:p>
            <a:r>
              <a:rPr lang="en-US" b="1" dirty="0" smtClean="0">
                <a:solidFill>
                  <a:srgbClr val="7030A0"/>
                </a:solidFill>
              </a:rPr>
              <a:t>Dreams (10)</a:t>
            </a:r>
          </a:p>
          <a:p>
            <a:r>
              <a:rPr lang="en-US" b="1" dirty="0" smtClean="0">
                <a:solidFill>
                  <a:srgbClr val="7030A0"/>
                </a:solidFill>
              </a:rPr>
              <a:t>Magic (10)</a:t>
            </a:r>
            <a:endParaRPr lang="en-US" b="1" dirty="0">
              <a:solidFill>
                <a:srgbClr val="7030A0"/>
              </a:solidFill>
            </a:endParaRPr>
          </a:p>
        </p:txBody>
      </p:sp>
      <p:pic>
        <p:nvPicPr>
          <p:cNvPr id="15" name="Picture 14"/>
          <p:cNvPicPr>
            <a:picLocks noChangeAspect="1"/>
          </p:cNvPicPr>
          <p:nvPr/>
        </p:nvPicPr>
        <p:blipFill>
          <a:blip r:embed="rId3"/>
          <a:stretch>
            <a:fillRect/>
          </a:stretch>
        </p:blipFill>
        <p:spPr>
          <a:xfrm>
            <a:off x="10356231" y="4416463"/>
            <a:ext cx="2095500" cy="2619375"/>
          </a:xfrm>
          <a:prstGeom prst="rect">
            <a:avLst/>
          </a:prstGeom>
        </p:spPr>
      </p:pic>
    </p:spTree>
    <p:extLst>
      <p:ext uri="{BB962C8B-B14F-4D97-AF65-F5344CB8AC3E}">
        <p14:creationId xmlns:p14="http://schemas.microsoft.com/office/powerpoint/2010/main" val="1624377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200</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“Her two stepsisters, Drizella and Anastasia, and her stepmother were very cruel.” (2)  “How could you go?” they jeered.  “You don’t even have a gown to wear.” (3)  “But Anastasia and Drizella were angry because Cinderella looked so pretty.” (4)  “This is where the Prince fell in love with her.” (6)  “The Prince looked everywhere for his beautiful lady, but he could not find her.” (8)  “But Cinderella and the Prince were happiest of all.  For after that, their loveliest dreams came true- together.” p.10 </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 two stepsisters, Drizella and Anastasia, and her stepmother were very cruel.” (2)  “How could you go?” they jeered.  “You don’t even have a gown to wear.” (3)  “But Anastasia and Drizella were angry because Cinderella looked so pretty.” (4)  “This is where the Prince fell in love with her.” (6)  “The Prince looked everywhere for his beautiful lady, but he could not find her.” (8)  “But Cinderella and the Prince were happiest of all.  For after that, their loveliest dreams came true- together.” p.10</dc:title>
  <dc:creator>Travieso, Anna B.</dc:creator>
  <cp:lastModifiedBy>Travieso, Anna B.</cp:lastModifiedBy>
  <cp:revision>6</cp:revision>
  <dcterms:created xsi:type="dcterms:W3CDTF">2015-10-05T19:36:56Z</dcterms:created>
  <dcterms:modified xsi:type="dcterms:W3CDTF">2015-10-06T14:00:05Z</dcterms:modified>
</cp:coreProperties>
</file>